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7" r:id="rId3"/>
    <p:sldId id="268" r:id="rId4"/>
    <p:sldId id="269" r:id="rId5"/>
    <p:sldId id="257" r:id="rId6"/>
    <p:sldId id="273" r:id="rId7"/>
    <p:sldId id="258" r:id="rId8"/>
    <p:sldId id="259" r:id="rId9"/>
    <p:sldId id="260" r:id="rId10"/>
    <p:sldId id="261" r:id="rId11"/>
    <p:sldId id="262" r:id="rId12"/>
    <p:sldId id="263" r:id="rId13"/>
    <p:sldId id="264" r:id="rId14"/>
    <p:sldId id="265" r:id="rId15"/>
    <p:sldId id="270" r:id="rId16"/>
    <p:sldId id="266"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27" autoAdjust="0"/>
    <p:restoredTop sz="94660"/>
  </p:normalViewPr>
  <p:slideViewPr>
    <p:cSldViewPr>
      <p:cViewPr varScale="1">
        <p:scale>
          <a:sx n="76" d="100"/>
          <a:sy n="76" d="100"/>
        </p:scale>
        <p:origin x="97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459E6A-0A85-45E9-B2CD-95CBDD767282}" type="datetimeFigureOut">
              <a:rPr lang="en-CA" smtClean="0"/>
              <a:t>2020-02-08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34A09E-1272-4A85-80A2-510AE971EA35}" type="slidenum">
              <a:rPr lang="en-CA" smtClean="0"/>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B3EACA6-45C5-45B6-AC40-3832A46BF888}" type="datetime1">
              <a:rPr lang="en-CA" smtClean="0"/>
              <a:t>2020-02-08</a:t>
            </a:fld>
            <a:endParaRPr lang="en-CA"/>
          </a:p>
        </p:txBody>
      </p:sp>
      <p:sp>
        <p:nvSpPr>
          <p:cNvPr id="5" name="Footer Placeholder 4"/>
          <p:cNvSpPr>
            <a:spLocks noGrp="1"/>
          </p:cNvSpPr>
          <p:nvPr>
            <p:ph type="ftr" sz="quarter" idx="11"/>
          </p:nvPr>
        </p:nvSpPr>
        <p:spPr/>
        <p:txBody>
          <a:bodyPr/>
          <a:lstStyle/>
          <a:p>
            <a:r>
              <a:rPr lang="en-CA" smtClean="0"/>
              <a:t>E Pietrantonio - 2020</a:t>
            </a:r>
            <a:endParaRPr lang="en-CA"/>
          </a:p>
        </p:txBody>
      </p:sp>
      <p:sp>
        <p:nvSpPr>
          <p:cNvPr id="6" name="Slide Number Placeholder 5"/>
          <p:cNvSpPr>
            <a:spLocks noGrp="1"/>
          </p:cNvSpPr>
          <p:nvPr>
            <p:ph type="sldNum" sz="quarter" idx="12"/>
          </p:nvPr>
        </p:nvSpPr>
        <p:spPr/>
        <p:txBody>
          <a:bodyPr/>
          <a:lstStyle/>
          <a:p>
            <a:fld id="{7F79B6CF-AE71-4421-BB9F-7E290F3A6DC4}"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D059D80-F356-4059-A0E4-B5234DCC9819}" type="datetime1">
              <a:rPr lang="en-CA" smtClean="0"/>
              <a:t>2020-02-08</a:t>
            </a:fld>
            <a:endParaRPr lang="en-CA"/>
          </a:p>
        </p:txBody>
      </p:sp>
      <p:sp>
        <p:nvSpPr>
          <p:cNvPr id="5" name="Footer Placeholder 4"/>
          <p:cNvSpPr>
            <a:spLocks noGrp="1"/>
          </p:cNvSpPr>
          <p:nvPr>
            <p:ph type="ftr" sz="quarter" idx="11"/>
          </p:nvPr>
        </p:nvSpPr>
        <p:spPr/>
        <p:txBody>
          <a:bodyPr/>
          <a:lstStyle/>
          <a:p>
            <a:r>
              <a:rPr lang="en-CA" smtClean="0"/>
              <a:t>E Pietrantonio - 2020</a:t>
            </a:r>
            <a:endParaRPr lang="en-CA"/>
          </a:p>
        </p:txBody>
      </p:sp>
      <p:sp>
        <p:nvSpPr>
          <p:cNvPr id="6" name="Slide Number Placeholder 5"/>
          <p:cNvSpPr>
            <a:spLocks noGrp="1"/>
          </p:cNvSpPr>
          <p:nvPr>
            <p:ph type="sldNum" sz="quarter" idx="12"/>
          </p:nvPr>
        </p:nvSpPr>
        <p:spPr/>
        <p:txBody>
          <a:bodyPr/>
          <a:lstStyle/>
          <a:p>
            <a:fld id="{7F79B6CF-AE71-4421-BB9F-7E290F3A6DC4}"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B081C09-1E41-4F0F-A227-188675501964}" type="datetime1">
              <a:rPr lang="en-CA" smtClean="0"/>
              <a:t>2020-02-08</a:t>
            </a:fld>
            <a:endParaRPr lang="en-CA"/>
          </a:p>
        </p:txBody>
      </p:sp>
      <p:sp>
        <p:nvSpPr>
          <p:cNvPr id="5" name="Footer Placeholder 4"/>
          <p:cNvSpPr>
            <a:spLocks noGrp="1"/>
          </p:cNvSpPr>
          <p:nvPr>
            <p:ph type="ftr" sz="quarter" idx="11"/>
          </p:nvPr>
        </p:nvSpPr>
        <p:spPr/>
        <p:txBody>
          <a:bodyPr/>
          <a:lstStyle/>
          <a:p>
            <a:r>
              <a:rPr lang="en-CA" smtClean="0"/>
              <a:t>E Pietrantonio - 2020</a:t>
            </a:r>
            <a:endParaRPr lang="en-CA"/>
          </a:p>
        </p:txBody>
      </p:sp>
      <p:sp>
        <p:nvSpPr>
          <p:cNvPr id="6" name="Slide Number Placeholder 5"/>
          <p:cNvSpPr>
            <a:spLocks noGrp="1"/>
          </p:cNvSpPr>
          <p:nvPr>
            <p:ph type="sldNum" sz="quarter" idx="12"/>
          </p:nvPr>
        </p:nvSpPr>
        <p:spPr/>
        <p:txBody>
          <a:bodyPr/>
          <a:lstStyle/>
          <a:p>
            <a:fld id="{7F79B6CF-AE71-4421-BB9F-7E290F3A6DC4}"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A06D7B3-7F82-4C85-BBD2-B82E9E1A8427}" type="datetime1">
              <a:rPr lang="en-CA" smtClean="0"/>
              <a:t>2020-02-08</a:t>
            </a:fld>
            <a:endParaRPr lang="en-CA"/>
          </a:p>
        </p:txBody>
      </p:sp>
      <p:sp>
        <p:nvSpPr>
          <p:cNvPr id="5" name="Footer Placeholder 4"/>
          <p:cNvSpPr>
            <a:spLocks noGrp="1"/>
          </p:cNvSpPr>
          <p:nvPr>
            <p:ph type="ftr" sz="quarter" idx="11"/>
          </p:nvPr>
        </p:nvSpPr>
        <p:spPr/>
        <p:txBody>
          <a:bodyPr/>
          <a:lstStyle/>
          <a:p>
            <a:r>
              <a:rPr lang="en-CA" smtClean="0"/>
              <a:t>E Pietrantonio - 2020</a:t>
            </a:r>
            <a:endParaRPr lang="en-CA"/>
          </a:p>
        </p:txBody>
      </p:sp>
      <p:sp>
        <p:nvSpPr>
          <p:cNvPr id="6" name="Slide Number Placeholder 5"/>
          <p:cNvSpPr>
            <a:spLocks noGrp="1"/>
          </p:cNvSpPr>
          <p:nvPr>
            <p:ph type="sldNum" sz="quarter" idx="12"/>
          </p:nvPr>
        </p:nvSpPr>
        <p:spPr/>
        <p:txBody>
          <a:bodyPr/>
          <a:lstStyle/>
          <a:p>
            <a:fld id="{7F79B6CF-AE71-4421-BB9F-7E290F3A6DC4}"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3D01F-B5D6-4B39-9F15-20F9E7BC0C61}" type="datetime1">
              <a:rPr lang="en-CA" smtClean="0"/>
              <a:t>2020-02-08</a:t>
            </a:fld>
            <a:endParaRPr lang="en-CA"/>
          </a:p>
        </p:txBody>
      </p:sp>
      <p:sp>
        <p:nvSpPr>
          <p:cNvPr id="5" name="Footer Placeholder 4"/>
          <p:cNvSpPr>
            <a:spLocks noGrp="1"/>
          </p:cNvSpPr>
          <p:nvPr>
            <p:ph type="ftr" sz="quarter" idx="11"/>
          </p:nvPr>
        </p:nvSpPr>
        <p:spPr/>
        <p:txBody>
          <a:bodyPr/>
          <a:lstStyle/>
          <a:p>
            <a:r>
              <a:rPr lang="en-CA" smtClean="0"/>
              <a:t>E Pietrantonio - 2020</a:t>
            </a:r>
            <a:endParaRPr lang="en-CA"/>
          </a:p>
        </p:txBody>
      </p:sp>
      <p:sp>
        <p:nvSpPr>
          <p:cNvPr id="6" name="Slide Number Placeholder 5"/>
          <p:cNvSpPr>
            <a:spLocks noGrp="1"/>
          </p:cNvSpPr>
          <p:nvPr>
            <p:ph type="sldNum" sz="quarter" idx="12"/>
          </p:nvPr>
        </p:nvSpPr>
        <p:spPr/>
        <p:txBody>
          <a:bodyPr/>
          <a:lstStyle/>
          <a:p>
            <a:fld id="{7F79B6CF-AE71-4421-BB9F-7E290F3A6DC4}"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9C277C1-A939-4B62-AA20-6CFD8A925984}" type="datetime1">
              <a:rPr lang="en-CA" smtClean="0"/>
              <a:t>2020-02-08</a:t>
            </a:fld>
            <a:endParaRPr lang="en-CA"/>
          </a:p>
        </p:txBody>
      </p:sp>
      <p:sp>
        <p:nvSpPr>
          <p:cNvPr id="6" name="Footer Placeholder 5"/>
          <p:cNvSpPr>
            <a:spLocks noGrp="1"/>
          </p:cNvSpPr>
          <p:nvPr>
            <p:ph type="ftr" sz="quarter" idx="11"/>
          </p:nvPr>
        </p:nvSpPr>
        <p:spPr/>
        <p:txBody>
          <a:bodyPr/>
          <a:lstStyle/>
          <a:p>
            <a:r>
              <a:rPr lang="en-CA" smtClean="0"/>
              <a:t>E Pietrantonio - 2020</a:t>
            </a:r>
            <a:endParaRPr lang="en-CA"/>
          </a:p>
        </p:txBody>
      </p:sp>
      <p:sp>
        <p:nvSpPr>
          <p:cNvPr id="7" name="Slide Number Placeholder 6"/>
          <p:cNvSpPr>
            <a:spLocks noGrp="1"/>
          </p:cNvSpPr>
          <p:nvPr>
            <p:ph type="sldNum" sz="quarter" idx="12"/>
          </p:nvPr>
        </p:nvSpPr>
        <p:spPr/>
        <p:txBody>
          <a:bodyPr/>
          <a:lstStyle/>
          <a:p>
            <a:fld id="{7F79B6CF-AE71-4421-BB9F-7E290F3A6DC4}"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279F50A-D887-4593-B0C1-477E8955A257}" type="datetime1">
              <a:rPr lang="en-CA" smtClean="0"/>
              <a:t>2020-02-08</a:t>
            </a:fld>
            <a:endParaRPr lang="en-CA"/>
          </a:p>
        </p:txBody>
      </p:sp>
      <p:sp>
        <p:nvSpPr>
          <p:cNvPr id="8" name="Footer Placeholder 7"/>
          <p:cNvSpPr>
            <a:spLocks noGrp="1"/>
          </p:cNvSpPr>
          <p:nvPr>
            <p:ph type="ftr" sz="quarter" idx="11"/>
          </p:nvPr>
        </p:nvSpPr>
        <p:spPr/>
        <p:txBody>
          <a:bodyPr/>
          <a:lstStyle/>
          <a:p>
            <a:r>
              <a:rPr lang="en-CA" smtClean="0"/>
              <a:t>E Pietrantonio - 2020</a:t>
            </a:r>
            <a:endParaRPr lang="en-CA"/>
          </a:p>
        </p:txBody>
      </p:sp>
      <p:sp>
        <p:nvSpPr>
          <p:cNvPr id="9" name="Slide Number Placeholder 8"/>
          <p:cNvSpPr>
            <a:spLocks noGrp="1"/>
          </p:cNvSpPr>
          <p:nvPr>
            <p:ph type="sldNum" sz="quarter" idx="12"/>
          </p:nvPr>
        </p:nvSpPr>
        <p:spPr/>
        <p:txBody>
          <a:bodyPr/>
          <a:lstStyle/>
          <a:p>
            <a:fld id="{7F79B6CF-AE71-4421-BB9F-7E290F3A6DC4}"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2772B35-359A-4A6F-82E2-129317F80664}" type="datetime1">
              <a:rPr lang="en-CA" smtClean="0"/>
              <a:t>2020-02-08</a:t>
            </a:fld>
            <a:endParaRPr lang="en-CA"/>
          </a:p>
        </p:txBody>
      </p:sp>
      <p:sp>
        <p:nvSpPr>
          <p:cNvPr id="4" name="Footer Placeholder 3"/>
          <p:cNvSpPr>
            <a:spLocks noGrp="1"/>
          </p:cNvSpPr>
          <p:nvPr>
            <p:ph type="ftr" sz="quarter" idx="11"/>
          </p:nvPr>
        </p:nvSpPr>
        <p:spPr/>
        <p:txBody>
          <a:bodyPr/>
          <a:lstStyle/>
          <a:p>
            <a:r>
              <a:rPr lang="en-CA" smtClean="0"/>
              <a:t>E Pietrantonio - 2020</a:t>
            </a:r>
            <a:endParaRPr lang="en-CA"/>
          </a:p>
        </p:txBody>
      </p:sp>
      <p:sp>
        <p:nvSpPr>
          <p:cNvPr id="5" name="Slide Number Placeholder 4"/>
          <p:cNvSpPr>
            <a:spLocks noGrp="1"/>
          </p:cNvSpPr>
          <p:nvPr>
            <p:ph type="sldNum" sz="quarter" idx="12"/>
          </p:nvPr>
        </p:nvSpPr>
        <p:spPr/>
        <p:txBody>
          <a:bodyPr/>
          <a:lstStyle/>
          <a:p>
            <a:fld id="{7F79B6CF-AE71-4421-BB9F-7E290F3A6DC4}"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D0A29-E98E-4C5C-B5AF-959476A97393}" type="datetime1">
              <a:rPr lang="en-CA" smtClean="0"/>
              <a:t>2020-02-08</a:t>
            </a:fld>
            <a:endParaRPr lang="en-CA"/>
          </a:p>
        </p:txBody>
      </p:sp>
      <p:sp>
        <p:nvSpPr>
          <p:cNvPr id="3" name="Footer Placeholder 2"/>
          <p:cNvSpPr>
            <a:spLocks noGrp="1"/>
          </p:cNvSpPr>
          <p:nvPr>
            <p:ph type="ftr" sz="quarter" idx="11"/>
          </p:nvPr>
        </p:nvSpPr>
        <p:spPr/>
        <p:txBody>
          <a:bodyPr/>
          <a:lstStyle/>
          <a:p>
            <a:r>
              <a:rPr lang="en-CA" smtClean="0"/>
              <a:t>E Pietrantonio - 2020</a:t>
            </a:r>
            <a:endParaRPr lang="en-CA"/>
          </a:p>
        </p:txBody>
      </p:sp>
      <p:sp>
        <p:nvSpPr>
          <p:cNvPr id="4" name="Slide Number Placeholder 3"/>
          <p:cNvSpPr>
            <a:spLocks noGrp="1"/>
          </p:cNvSpPr>
          <p:nvPr>
            <p:ph type="sldNum" sz="quarter" idx="12"/>
          </p:nvPr>
        </p:nvSpPr>
        <p:spPr/>
        <p:txBody>
          <a:bodyPr/>
          <a:lstStyle/>
          <a:p>
            <a:fld id="{7F79B6CF-AE71-4421-BB9F-7E290F3A6DC4}"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F17CC-B669-4320-B20A-354B2F459DAA}" type="datetime1">
              <a:rPr lang="en-CA" smtClean="0"/>
              <a:t>2020-02-08</a:t>
            </a:fld>
            <a:endParaRPr lang="en-CA"/>
          </a:p>
        </p:txBody>
      </p:sp>
      <p:sp>
        <p:nvSpPr>
          <p:cNvPr id="6" name="Footer Placeholder 5"/>
          <p:cNvSpPr>
            <a:spLocks noGrp="1"/>
          </p:cNvSpPr>
          <p:nvPr>
            <p:ph type="ftr" sz="quarter" idx="11"/>
          </p:nvPr>
        </p:nvSpPr>
        <p:spPr/>
        <p:txBody>
          <a:bodyPr/>
          <a:lstStyle/>
          <a:p>
            <a:r>
              <a:rPr lang="en-CA" smtClean="0"/>
              <a:t>E Pietrantonio - 2020</a:t>
            </a:r>
            <a:endParaRPr lang="en-CA"/>
          </a:p>
        </p:txBody>
      </p:sp>
      <p:sp>
        <p:nvSpPr>
          <p:cNvPr id="7" name="Slide Number Placeholder 6"/>
          <p:cNvSpPr>
            <a:spLocks noGrp="1"/>
          </p:cNvSpPr>
          <p:nvPr>
            <p:ph type="sldNum" sz="quarter" idx="12"/>
          </p:nvPr>
        </p:nvSpPr>
        <p:spPr/>
        <p:txBody>
          <a:bodyPr/>
          <a:lstStyle/>
          <a:p>
            <a:fld id="{7F79B6CF-AE71-4421-BB9F-7E290F3A6DC4}"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EC1C2C-33F6-410B-93D6-5086FCC8F334}" type="datetime1">
              <a:rPr lang="en-CA" smtClean="0"/>
              <a:t>2020-02-08</a:t>
            </a:fld>
            <a:endParaRPr lang="en-CA"/>
          </a:p>
        </p:txBody>
      </p:sp>
      <p:sp>
        <p:nvSpPr>
          <p:cNvPr id="6" name="Footer Placeholder 5"/>
          <p:cNvSpPr>
            <a:spLocks noGrp="1"/>
          </p:cNvSpPr>
          <p:nvPr>
            <p:ph type="ftr" sz="quarter" idx="11"/>
          </p:nvPr>
        </p:nvSpPr>
        <p:spPr/>
        <p:txBody>
          <a:bodyPr/>
          <a:lstStyle/>
          <a:p>
            <a:r>
              <a:rPr lang="en-CA" smtClean="0"/>
              <a:t>E Pietrantonio - 2020</a:t>
            </a:r>
            <a:endParaRPr lang="en-CA"/>
          </a:p>
        </p:txBody>
      </p:sp>
      <p:sp>
        <p:nvSpPr>
          <p:cNvPr id="7" name="Slide Number Placeholder 6"/>
          <p:cNvSpPr>
            <a:spLocks noGrp="1"/>
          </p:cNvSpPr>
          <p:nvPr>
            <p:ph type="sldNum" sz="quarter" idx="12"/>
          </p:nvPr>
        </p:nvSpPr>
        <p:spPr/>
        <p:txBody>
          <a:bodyPr/>
          <a:lstStyle/>
          <a:p>
            <a:fld id="{7F79B6CF-AE71-4421-BB9F-7E290F3A6DC4}"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8C9750-8E3D-4638-B098-1203625FC2EF}" type="datetime1">
              <a:rPr lang="en-CA" smtClean="0"/>
              <a:t>2020-02-08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smtClean="0"/>
              <a:t>E Pietrantonio - 2020</a:t>
            </a: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79B6CF-AE71-4421-BB9F-7E290F3A6DC4}"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news.gallup.com/opinion/gallup/225107/why-need-best-friends-work.asp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rst slide.jpg"/>
          <p:cNvPicPr>
            <a:picLocks noChangeAspect="1"/>
          </p:cNvPicPr>
          <p:nvPr/>
        </p:nvPicPr>
        <p:blipFill>
          <a:blip r:embed="rId2" cstate="print"/>
          <a:stretch>
            <a:fillRect/>
          </a:stretch>
        </p:blipFill>
        <p:spPr>
          <a:xfrm>
            <a:off x="2209800" y="457200"/>
            <a:ext cx="4853940" cy="3440768"/>
          </a:xfrm>
          <a:prstGeom prst="rect">
            <a:avLst/>
          </a:prstGeom>
        </p:spPr>
      </p:pic>
      <p:sp>
        <p:nvSpPr>
          <p:cNvPr id="2" name="Title 1"/>
          <p:cNvSpPr>
            <a:spLocks noGrp="1"/>
          </p:cNvSpPr>
          <p:nvPr>
            <p:ph type="ctrTitle"/>
          </p:nvPr>
        </p:nvSpPr>
        <p:spPr>
          <a:xfrm>
            <a:off x="685800" y="3657600"/>
            <a:ext cx="7772400" cy="1470025"/>
          </a:xfrm>
        </p:spPr>
        <p:txBody>
          <a:bodyPr/>
          <a:lstStyle/>
          <a:p>
            <a:r>
              <a:rPr lang="en-CA" dirty="0" smtClean="0"/>
              <a:t>Girls in STEM</a:t>
            </a:r>
            <a:endParaRPr lang="en-CA" dirty="0"/>
          </a:p>
        </p:txBody>
      </p:sp>
      <p:sp>
        <p:nvSpPr>
          <p:cNvPr id="3" name="Subtitle 2"/>
          <p:cNvSpPr>
            <a:spLocks noGrp="1"/>
          </p:cNvSpPr>
          <p:nvPr>
            <p:ph type="subTitle" idx="1"/>
          </p:nvPr>
        </p:nvSpPr>
        <p:spPr>
          <a:xfrm>
            <a:off x="1371600" y="4953000"/>
            <a:ext cx="6400800" cy="1752600"/>
          </a:xfrm>
        </p:spPr>
        <p:txBody>
          <a:bodyPr>
            <a:normAutofit/>
          </a:bodyPr>
          <a:lstStyle/>
          <a:p>
            <a:pPr>
              <a:spcBef>
                <a:spcPts val="0"/>
              </a:spcBef>
            </a:pPr>
            <a:r>
              <a:rPr lang="en-CA" sz="2400" dirty="0" smtClean="0">
                <a:solidFill>
                  <a:schemeClr val="tx1"/>
                </a:solidFill>
              </a:rPr>
              <a:t>How do we get them there, and</a:t>
            </a:r>
          </a:p>
          <a:p>
            <a:pPr>
              <a:spcBef>
                <a:spcPts val="0"/>
              </a:spcBef>
            </a:pPr>
            <a:r>
              <a:rPr lang="en-CA" sz="2400" dirty="0" smtClean="0">
                <a:solidFill>
                  <a:schemeClr val="tx1"/>
                </a:solidFill>
              </a:rPr>
              <a:t>How do we keep them there</a:t>
            </a:r>
            <a:endParaRPr lang="en-CA" sz="2400" dirty="0">
              <a:solidFill>
                <a:schemeClr val="tx1"/>
              </a:solidFill>
            </a:endParaRPr>
          </a:p>
        </p:txBody>
      </p:sp>
      <p:sp>
        <p:nvSpPr>
          <p:cNvPr id="5" name="Footer Placeholder 4"/>
          <p:cNvSpPr>
            <a:spLocks noGrp="1"/>
          </p:cNvSpPr>
          <p:nvPr>
            <p:ph type="ftr" sz="quarter" idx="11"/>
          </p:nvPr>
        </p:nvSpPr>
        <p:spPr/>
        <p:txBody>
          <a:bodyPr/>
          <a:lstStyle/>
          <a:p>
            <a:r>
              <a:rPr lang="en-CA" smtClean="0"/>
              <a:t>E Pietrantonio - 2020</a:t>
            </a:r>
            <a:endParaRPr lang="en-C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en-CA" dirty="0" smtClean="0"/>
              <a:t>	</a:t>
            </a:r>
            <a:r>
              <a:rPr lang="en-CA" sz="3000" dirty="0" smtClean="0"/>
              <a:t>In </a:t>
            </a:r>
            <a:r>
              <a:rPr lang="en-CA" sz="3000" dirty="0"/>
              <a:t>the most basic terms, what we need to do is start acting and risking and failing, and stop mumbling and apologizing and prevaricating. </a:t>
            </a:r>
            <a:r>
              <a:rPr lang="en-CA" sz="3000" b="1" dirty="0">
                <a:solidFill>
                  <a:srgbClr val="C00000"/>
                </a:solidFill>
              </a:rPr>
              <a:t>It isn’t that women don’t have the ability to succeed; it’s that we don’t seem to believe we can succeed, and that stops us from even trying. </a:t>
            </a:r>
            <a:r>
              <a:rPr lang="en-CA" sz="3000" dirty="0"/>
              <a:t>Women are so keen to get everything just right that we are terrified of getting something wrong. But, if we don’t take risks, we’ll never reach the next level</a:t>
            </a:r>
            <a:r>
              <a:rPr lang="en-CA" sz="3000" dirty="0" smtClean="0"/>
              <a:t>.</a:t>
            </a:r>
          </a:p>
          <a:p>
            <a:pPr>
              <a:buNone/>
            </a:pPr>
            <a:r>
              <a:rPr lang="en-CA" dirty="0" smtClean="0"/>
              <a:t>	</a:t>
            </a:r>
            <a:r>
              <a:rPr lang="en-CA" sz="2200" dirty="0" smtClean="0"/>
              <a:t>Quote </a:t>
            </a:r>
            <a:r>
              <a:rPr lang="en-CA" sz="2200" dirty="0"/>
              <a:t>from </a:t>
            </a:r>
            <a:r>
              <a:rPr lang="en-CA" sz="2200" u="sng" dirty="0"/>
              <a:t>The Confidence </a:t>
            </a:r>
            <a:r>
              <a:rPr lang="en-CA" sz="2200" u="sng" dirty="0" smtClean="0"/>
              <a:t>Code</a:t>
            </a:r>
            <a:r>
              <a:rPr lang="en-CA" sz="2200" dirty="0" smtClean="0"/>
              <a:t> by </a:t>
            </a:r>
            <a:r>
              <a:rPr lang="en-CA" sz="2200" dirty="0" err="1"/>
              <a:t>Katty</a:t>
            </a:r>
            <a:r>
              <a:rPr lang="en-CA" sz="2200" dirty="0"/>
              <a:t> Kay and Claire Shipman, page xvi</a:t>
            </a:r>
          </a:p>
        </p:txBody>
      </p:sp>
      <p:sp>
        <p:nvSpPr>
          <p:cNvPr id="4" name="Title 1"/>
          <p:cNvSpPr>
            <a:spLocks noGrp="1"/>
          </p:cNvSpPr>
          <p:nvPr>
            <p:ph type="title"/>
          </p:nvPr>
        </p:nvSpPr>
        <p:spPr>
          <a:xfrm>
            <a:off x="304800" y="274638"/>
            <a:ext cx="8534400" cy="1143000"/>
          </a:xfrm>
        </p:spPr>
        <p:txBody>
          <a:bodyPr>
            <a:normAutofit/>
          </a:bodyPr>
          <a:lstStyle/>
          <a:p>
            <a:r>
              <a:rPr lang="en-CA" dirty="0" smtClean="0"/>
              <a:t>Girls need to be confident</a:t>
            </a:r>
            <a:endParaRPr lang="en-CA" dirty="0"/>
          </a:p>
        </p:txBody>
      </p:sp>
      <p:sp>
        <p:nvSpPr>
          <p:cNvPr id="5" name="Footer Placeholder 4"/>
          <p:cNvSpPr>
            <a:spLocks noGrp="1"/>
          </p:cNvSpPr>
          <p:nvPr>
            <p:ph type="ftr" sz="quarter" idx="11"/>
          </p:nvPr>
        </p:nvSpPr>
        <p:spPr/>
        <p:txBody>
          <a:bodyPr/>
          <a:lstStyle/>
          <a:p>
            <a:r>
              <a:rPr lang="en-CA" smtClean="0"/>
              <a:t>E Pietrantonio - 2020</a:t>
            </a:r>
            <a:endParaRPr lang="en-C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Embracing failure</a:t>
            </a:r>
            <a:endParaRPr lang="en-CA" dirty="0"/>
          </a:p>
        </p:txBody>
      </p:sp>
      <p:sp>
        <p:nvSpPr>
          <p:cNvPr id="3" name="Content Placeholder 2"/>
          <p:cNvSpPr>
            <a:spLocks noGrp="1"/>
          </p:cNvSpPr>
          <p:nvPr>
            <p:ph idx="1"/>
          </p:nvPr>
        </p:nvSpPr>
        <p:spPr/>
        <p:txBody>
          <a:bodyPr>
            <a:normAutofit fontScale="92500" lnSpcReduction="10000"/>
          </a:bodyPr>
          <a:lstStyle/>
          <a:p>
            <a:pPr>
              <a:buNone/>
            </a:pPr>
            <a:r>
              <a:rPr lang="en-CA" dirty="0" smtClean="0"/>
              <a:t>	Embracing </a:t>
            </a:r>
            <a:r>
              <a:rPr lang="en-CA" dirty="0"/>
              <a:t>failure is the most important trait I've developed in my career. I have tried to learn from my failures, and I believe it has made me stronger, more confident and more </a:t>
            </a:r>
            <a:r>
              <a:rPr lang="en-CA" dirty="0" smtClean="0"/>
              <a:t>resilient.</a:t>
            </a:r>
          </a:p>
          <a:p>
            <a:pPr>
              <a:buNone/>
            </a:pPr>
            <a:r>
              <a:rPr lang="en-CA" dirty="0" smtClean="0"/>
              <a:t>	</a:t>
            </a:r>
            <a:r>
              <a:rPr lang="en-CA" sz="2200" dirty="0" smtClean="0"/>
              <a:t>Quote from </a:t>
            </a:r>
            <a:r>
              <a:rPr lang="en-CA" sz="2200" dirty="0" err="1" smtClean="0"/>
              <a:t>Reshma</a:t>
            </a:r>
            <a:r>
              <a:rPr lang="en-CA" sz="2200" dirty="0" smtClean="0"/>
              <a:t> </a:t>
            </a:r>
            <a:r>
              <a:rPr lang="en-CA" sz="2200" dirty="0" err="1" smtClean="0"/>
              <a:t>Saujani</a:t>
            </a:r>
            <a:r>
              <a:rPr lang="en-CA" sz="2200" dirty="0" smtClean="0"/>
              <a:t>, </a:t>
            </a:r>
            <a:r>
              <a:rPr lang="en-CA" sz="2200" dirty="0"/>
              <a:t>author of </a:t>
            </a:r>
            <a:r>
              <a:rPr lang="en-CA" sz="2200" u="sng" dirty="0"/>
              <a:t>Girls Who </a:t>
            </a:r>
            <a:r>
              <a:rPr lang="en-CA" sz="2200" u="sng" dirty="0" smtClean="0"/>
              <a:t>Code</a:t>
            </a:r>
          </a:p>
          <a:p>
            <a:pPr>
              <a:buNone/>
            </a:pPr>
            <a:r>
              <a:rPr lang="en-CA" dirty="0" smtClean="0"/>
              <a:t>	None </a:t>
            </a:r>
            <a:r>
              <a:rPr lang="en-CA" dirty="0"/>
              <a:t>of us are born perfect – all of us fall on our path, no matter how hard we work. The trick is having the determination, spirit, and grit to get back up and keep going anyway</a:t>
            </a:r>
            <a:r>
              <a:rPr lang="en-CA" dirty="0" smtClean="0"/>
              <a:t>. </a:t>
            </a:r>
          </a:p>
          <a:p>
            <a:pPr>
              <a:buNone/>
            </a:pPr>
            <a:r>
              <a:rPr lang="en-CA" dirty="0"/>
              <a:t>	</a:t>
            </a:r>
            <a:r>
              <a:rPr lang="en-CA" sz="2200" dirty="0" smtClean="0"/>
              <a:t>Quote </a:t>
            </a:r>
            <a:r>
              <a:rPr lang="en-CA" sz="2200" dirty="0"/>
              <a:t>from </a:t>
            </a:r>
            <a:r>
              <a:rPr lang="en-CA" sz="2200" u="sng" dirty="0"/>
              <a:t>Fantastic </a:t>
            </a:r>
            <a:r>
              <a:rPr lang="en-CA" sz="2200" u="sng" dirty="0" smtClean="0"/>
              <a:t>Failures</a:t>
            </a:r>
            <a:r>
              <a:rPr lang="en-CA" sz="2200" dirty="0"/>
              <a:t> </a:t>
            </a:r>
            <a:r>
              <a:rPr lang="en-CA" sz="2200" dirty="0" smtClean="0"/>
              <a:t>by </a:t>
            </a:r>
            <a:r>
              <a:rPr lang="en-CA" sz="2200" dirty="0"/>
              <a:t>Luke Reynolds, page xi</a:t>
            </a:r>
          </a:p>
        </p:txBody>
      </p:sp>
      <p:sp>
        <p:nvSpPr>
          <p:cNvPr id="4" name="Footer Placeholder 3"/>
          <p:cNvSpPr>
            <a:spLocks noGrp="1"/>
          </p:cNvSpPr>
          <p:nvPr>
            <p:ph type="ftr" sz="quarter" idx="11"/>
          </p:nvPr>
        </p:nvSpPr>
        <p:spPr/>
        <p:txBody>
          <a:bodyPr/>
          <a:lstStyle/>
          <a:p>
            <a:r>
              <a:rPr lang="en-CA" smtClean="0"/>
              <a:t>E Pietrantonio - 2020</a:t>
            </a:r>
            <a:endParaRPr lang="en-C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STEM is a team sport</a:t>
            </a:r>
            <a:endParaRPr lang="en-CA" dirty="0"/>
          </a:p>
        </p:txBody>
      </p:sp>
      <p:sp>
        <p:nvSpPr>
          <p:cNvPr id="3" name="Content Placeholder 2"/>
          <p:cNvSpPr>
            <a:spLocks noGrp="1"/>
          </p:cNvSpPr>
          <p:nvPr>
            <p:ph idx="1"/>
          </p:nvPr>
        </p:nvSpPr>
        <p:spPr>
          <a:xfrm>
            <a:off x="457200" y="1600200"/>
            <a:ext cx="8382000" cy="4525963"/>
          </a:xfrm>
        </p:spPr>
        <p:txBody>
          <a:bodyPr/>
          <a:lstStyle/>
          <a:p>
            <a:pPr>
              <a:buNone/>
            </a:pPr>
            <a:r>
              <a:rPr lang="en-CA" dirty="0" smtClean="0"/>
              <a:t>	</a:t>
            </a:r>
            <a:r>
              <a:rPr lang="en-CA" dirty="0"/>
              <a:t>We need to not only work hard and persevere but do our part to try and change these unjust systems. We do this by speaking out, by supporting others, and by always remembering that our success can never remain only our success. Our success must always be about helping and supporting others too.” </a:t>
            </a:r>
            <a:endParaRPr lang="en-CA" dirty="0" smtClean="0"/>
          </a:p>
          <a:p>
            <a:pPr>
              <a:buNone/>
            </a:pPr>
            <a:r>
              <a:rPr lang="en-CA" sz="2000" dirty="0" smtClean="0"/>
              <a:t>	</a:t>
            </a:r>
          </a:p>
          <a:p>
            <a:pPr>
              <a:buNone/>
            </a:pPr>
            <a:r>
              <a:rPr lang="en-CA" sz="2000" dirty="0"/>
              <a:t>	</a:t>
            </a:r>
            <a:r>
              <a:rPr lang="en-CA" sz="2000" dirty="0" smtClean="0"/>
              <a:t>Quote </a:t>
            </a:r>
            <a:r>
              <a:rPr lang="en-CA" sz="2000" dirty="0"/>
              <a:t>from </a:t>
            </a:r>
            <a:r>
              <a:rPr lang="en-CA" sz="2000" u="sng" dirty="0"/>
              <a:t>Fantastic Failures</a:t>
            </a:r>
            <a:r>
              <a:rPr lang="en-CA" sz="2000" dirty="0"/>
              <a:t> by Luke Reynolds, page xv</a:t>
            </a:r>
          </a:p>
          <a:p>
            <a:pPr>
              <a:buNone/>
            </a:pPr>
            <a:endParaRPr lang="en-CA" dirty="0"/>
          </a:p>
        </p:txBody>
      </p:sp>
      <p:sp>
        <p:nvSpPr>
          <p:cNvPr id="4" name="Footer Placeholder 3"/>
          <p:cNvSpPr>
            <a:spLocks noGrp="1"/>
          </p:cNvSpPr>
          <p:nvPr>
            <p:ph type="ftr" sz="quarter" idx="11"/>
          </p:nvPr>
        </p:nvSpPr>
        <p:spPr/>
        <p:txBody>
          <a:bodyPr/>
          <a:lstStyle/>
          <a:p>
            <a:r>
              <a:rPr lang="en-CA" smtClean="0"/>
              <a:t>E Pietrantonio - 2020</a:t>
            </a:r>
            <a:endParaRPr lang="en-C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Female friendships</a:t>
            </a:r>
            <a:endParaRPr lang="en-CA" dirty="0"/>
          </a:p>
        </p:txBody>
      </p:sp>
      <p:sp>
        <p:nvSpPr>
          <p:cNvPr id="3" name="Content Placeholder 2"/>
          <p:cNvSpPr>
            <a:spLocks noGrp="1"/>
          </p:cNvSpPr>
          <p:nvPr>
            <p:ph idx="1"/>
          </p:nvPr>
        </p:nvSpPr>
        <p:spPr/>
        <p:txBody>
          <a:bodyPr>
            <a:normAutofit fontScale="92500" lnSpcReduction="20000"/>
          </a:bodyPr>
          <a:lstStyle/>
          <a:p>
            <a:pPr>
              <a:buNone/>
            </a:pPr>
            <a:r>
              <a:rPr lang="en-CA" dirty="0" smtClean="0"/>
              <a:t>	While </a:t>
            </a:r>
            <a:r>
              <a:rPr lang="en-CA" dirty="0"/>
              <a:t>some insist that people’s personal lives and work lives should be separate, studies show that having friends at work can increase productivity and job satisfaction.  </a:t>
            </a:r>
            <a:r>
              <a:rPr lang="en-CA" u="sng" dirty="0">
                <a:hlinkClick r:id="rId2"/>
              </a:rPr>
              <a:t>63 percent of women</a:t>
            </a:r>
            <a:r>
              <a:rPr lang="en-CA" dirty="0"/>
              <a:t> who report having a close friend at work are engaged in their jobs versus 29 percent of women who do not have an office friend. However female office friendships can provide women with more than increased </a:t>
            </a:r>
            <a:r>
              <a:rPr lang="en-CA" dirty="0" smtClean="0"/>
              <a:t>engagement.</a:t>
            </a:r>
          </a:p>
          <a:p>
            <a:pPr>
              <a:buNone/>
            </a:pPr>
            <a:r>
              <a:rPr lang="en-CA" dirty="0"/>
              <a:t>	</a:t>
            </a:r>
            <a:r>
              <a:rPr lang="en-CA" sz="2200" dirty="0" smtClean="0"/>
              <a:t>Quote </a:t>
            </a:r>
            <a:r>
              <a:rPr lang="en-CA" sz="2200" dirty="0"/>
              <a:t>from </a:t>
            </a:r>
            <a:r>
              <a:rPr lang="en-CA" sz="2200" u="sng" dirty="0"/>
              <a:t>Why Female Friendships are Important in the Workplace</a:t>
            </a:r>
            <a:r>
              <a:rPr lang="en-CA" sz="2200" dirty="0"/>
              <a:t> by Danielle Poindexter, </a:t>
            </a:r>
            <a:r>
              <a:rPr lang="en-CA" sz="2200" dirty="0" err="1"/>
              <a:t>GovLoop</a:t>
            </a:r>
            <a:r>
              <a:rPr lang="en-CA" sz="2200" dirty="0"/>
              <a:t> website</a:t>
            </a:r>
          </a:p>
        </p:txBody>
      </p:sp>
      <p:sp>
        <p:nvSpPr>
          <p:cNvPr id="4" name="Footer Placeholder 3"/>
          <p:cNvSpPr>
            <a:spLocks noGrp="1"/>
          </p:cNvSpPr>
          <p:nvPr>
            <p:ph type="ftr" sz="quarter" idx="11"/>
          </p:nvPr>
        </p:nvSpPr>
        <p:spPr/>
        <p:txBody>
          <a:bodyPr/>
          <a:lstStyle/>
          <a:p>
            <a:r>
              <a:rPr lang="en-CA" smtClean="0"/>
              <a:t>E Pietrantonio - 2020</a:t>
            </a:r>
            <a:endParaRPr lang="en-C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versity in the Workplace - TalentLyft website.png"/>
          <p:cNvPicPr/>
          <p:nvPr/>
        </p:nvPicPr>
        <p:blipFill>
          <a:blip r:embed="rId2" cstate="print"/>
          <a:stretch>
            <a:fillRect/>
          </a:stretch>
        </p:blipFill>
        <p:spPr>
          <a:xfrm>
            <a:off x="1600200" y="1371600"/>
            <a:ext cx="6324600" cy="4648200"/>
          </a:xfrm>
          <a:prstGeom prst="rect">
            <a:avLst/>
          </a:prstGeom>
        </p:spPr>
      </p:pic>
      <p:sp>
        <p:nvSpPr>
          <p:cNvPr id="5" name="Title 4"/>
          <p:cNvSpPr>
            <a:spLocks noGrp="1"/>
          </p:cNvSpPr>
          <p:nvPr>
            <p:ph type="title"/>
          </p:nvPr>
        </p:nvSpPr>
        <p:spPr/>
        <p:txBody>
          <a:bodyPr>
            <a:normAutofit fontScale="90000"/>
          </a:bodyPr>
          <a:lstStyle/>
          <a:p>
            <a:r>
              <a:rPr lang="en-CA" dirty="0" smtClean="0"/>
              <a:t>Top 10 Benefits of </a:t>
            </a:r>
            <a:r>
              <a:rPr lang="en-CA" dirty="0"/>
              <a:t>W</a:t>
            </a:r>
            <a:r>
              <a:rPr lang="en-CA" dirty="0" smtClean="0"/>
              <a:t>orkplace Diversity</a:t>
            </a:r>
            <a:endParaRPr lang="en-CA" dirty="0"/>
          </a:p>
        </p:txBody>
      </p:sp>
      <p:sp>
        <p:nvSpPr>
          <p:cNvPr id="6" name="Footer Placeholder 5"/>
          <p:cNvSpPr>
            <a:spLocks noGrp="1"/>
          </p:cNvSpPr>
          <p:nvPr>
            <p:ph type="ftr" sz="quarter" idx="11"/>
          </p:nvPr>
        </p:nvSpPr>
        <p:spPr/>
        <p:txBody>
          <a:bodyPr/>
          <a:lstStyle/>
          <a:p>
            <a:r>
              <a:rPr lang="en-CA" smtClean="0"/>
              <a:t>E Pietrantonio - 2020</a:t>
            </a:r>
            <a:endParaRPr lang="en-CA"/>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STEM role models</a:t>
            </a:r>
            <a:endParaRPr lang="en-CA" dirty="0"/>
          </a:p>
        </p:txBody>
      </p:sp>
      <p:sp>
        <p:nvSpPr>
          <p:cNvPr id="3" name="Content Placeholder 2"/>
          <p:cNvSpPr>
            <a:spLocks noGrp="1"/>
          </p:cNvSpPr>
          <p:nvPr>
            <p:ph idx="1"/>
          </p:nvPr>
        </p:nvSpPr>
        <p:spPr/>
        <p:txBody>
          <a:bodyPr>
            <a:normAutofit/>
          </a:bodyPr>
          <a:lstStyle/>
          <a:p>
            <a:pPr lvl="0">
              <a:buNone/>
            </a:pPr>
            <a:r>
              <a:rPr lang="en-CA" dirty="0" smtClean="0"/>
              <a:t>	If the only STEM role models young girls hear about are men, this will discourage them from pursuing STEM subjects. By making it seem like only men can succeed in science, a lack of role models creates barriers during early development that prevent girls from believing they have a future in these fields. </a:t>
            </a:r>
          </a:p>
          <a:p>
            <a:pPr>
              <a:buNone/>
            </a:pPr>
            <a:r>
              <a:rPr lang="en-CA" dirty="0" smtClean="0"/>
              <a:t>	</a:t>
            </a:r>
            <a:r>
              <a:rPr lang="en-CA" sz="2000" dirty="0" smtClean="0"/>
              <a:t>Quote from </a:t>
            </a:r>
            <a:r>
              <a:rPr lang="en-CA" sz="2000" u="sng" dirty="0" smtClean="0"/>
              <a:t>Girls need more STEM role models </a:t>
            </a:r>
            <a:r>
              <a:rPr lang="en-CA" sz="2000" dirty="0" smtClean="0"/>
              <a:t>by </a:t>
            </a:r>
            <a:r>
              <a:rPr lang="en-CA" sz="2000" dirty="0" err="1" smtClean="0"/>
              <a:t>Simran</a:t>
            </a:r>
            <a:r>
              <a:rPr lang="en-CA" sz="2000" dirty="0" smtClean="0"/>
              <a:t> </a:t>
            </a:r>
            <a:r>
              <a:rPr lang="en-CA" sz="2000" dirty="0" err="1" smtClean="0"/>
              <a:t>Kaler</a:t>
            </a:r>
            <a:r>
              <a:rPr lang="en-CA" sz="2000" dirty="0" smtClean="0"/>
              <a:t>, The Gauntlet </a:t>
            </a:r>
          </a:p>
          <a:p>
            <a:pPr>
              <a:buNone/>
            </a:pPr>
            <a:endParaRPr lang="en-CA" dirty="0"/>
          </a:p>
        </p:txBody>
      </p:sp>
      <p:sp>
        <p:nvSpPr>
          <p:cNvPr id="4" name="Footer Placeholder 3"/>
          <p:cNvSpPr>
            <a:spLocks noGrp="1"/>
          </p:cNvSpPr>
          <p:nvPr>
            <p:ph type="ftr" sz="quarter" idx="11"/>
          </p:nvPr>
        </p:nvSpPr>
        <p:spPr/>
        <p:txBody>
          <a:bodyPr/>
          <a:lstStyle/>
          <a:p>
            <a:r>
              <a:rPr lang="en-CA" smtClean="0"/>
              <a:t>E Pietrantonio - 2020</a:t>
            </a:r>
            <a:endParaRPr lang="en-C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em-gems-book-cover"/>
          <p:cNvPicPr>
            <a:picLocks noChangeAspect="1" noChangeArrowheads="1"/>
          </p:cNvPicPr>
          <p:nvPr/>
        </p:nvPicPr>
        <p:blipFill>
          <a:blip r:embed="rId2" cstate="print"/>
          <a:srcRect/>
          <a:stretch>
            <a:fillRect/>
          </a:stretch>
        </p:blipFill>
        <p:spPr bwMode="auto">
          <a:xfrm>
            <a:off x="457200" y="1752600"/>
            <a:ext cx="4343400" cy="4108856"/>
          </a:xfrm>
          <a:prstGeom prst="rect">
            <a:avLst/>
          </a:prstGeom>
          <a:noFill/>
        </p:spPr>
      </p:pic>
      <p:sp>
        <p:nvSpPr>
          <p:cNvPr id="2" name="Title 1"/>
          <p:cNvSpPr>
            <a:spLocks noGrp="1"/>
          </p:cNvSpPr>
          <p:nvPr>
            <p:ph type="title"/>
          </p:nvPr>
        </p:nvSpPr>
        <p:spPr/>
        <p:txBody>
          <a:bodyPr>
            <a:normAutofit fontScale="90000"/>
          </a:bodyPr>
          <a:lstStyle/>
          <a:p>
            <a:r>
              <a:rPr lang="en-CA" dirty="0"/>
              <a:t>More girls, more bridges, more inspiration</a:t>
            </a:r>
          </a:p>
        </p:txBody>
      </p:sp>
      <p:pic>
        <p:nvPicPr>
          <p:cNvPr id="1027" name="Picture 3"/>
          <p:cNvPicPr>
            <a:picLocks noChangeAspect="1" noChangeArrowheads="1"/>
          </p:cNvPicPr>
          <p:nvPr/>
        </p:nvPicPr>
        <p:blipFill>
          <a:blip r:embed="rId3" cstate="print"/>
          <a:srcRect/>
          <a:stretch>
            <a:fillRect/>
          </a:stretch>
        </p:blipFill>
        <p:spPr bwMode="auto">
          <a:xfrm>
            <a:off x="5334000" y="1752600"/>
            <a:ext cx="3101071" cy="4403392"/>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CA" smtClean="0"/>
              <a:t>E Pietrantonio - 2020</a:t>
            </a:r>
            <a:endParaRPr lang="en-C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idge 2.JPG"/>
          <p:cNvPicPr>
            <a:picLocks noChangeAspect="1"/>
          </p:cNvPicPr>
          <p:nvPr/>
        </p:nvPicPr>
        <p:blipFill>
          <a:blip r:embed="rId2" cstate="print"/>
          <a:stretch>
            <a:fillRect/>
          </a:stretch>
        </p:blipFill>
        <p:spPr>
          <a:xfrm>
            <a:off x="533400" y="1219200"/>
            <a:ext cx="8077200" cy="5352362"/>
          </a:xfrm>
          <a:prstGeom prst="rect">
            <a:avLst/>
          </a:prstGeom>
        </p:spPr>
      </p:pic>
      <p:sp>
        <p:nvSpPr>
          <p:cNvPr id="2" name="Title 1"/>
          <p:cNvSpPr>
            <a:spLocks noGrp="1"/>
          </p:cNvSpPr>
          <p:nvPr>
            <p:ph type="title"/>
          </p:nvPr>
        </p:nvSpPr>
        <p:spPr/>
        <p:txBody>
          <a:bodyPr/>
          <a:lstStyle/>
          <a:p>
            <a:r>
              <a:rPr lang="en-CA" dirty="0" smtClean="0"/>
              <a:t>Closing thoughts</a:t>
            </a:r>
            <a:endParaRPr lang="en-CA" dirty="0"/>
          </a:p>
        </p:txBody>
      </p:sp>
      <p:sp>
        <p:nvSpPr>
          <p:cNvPr id="3" name="Content Placeholder 2"/>
          <p:cNvSpPr>
            <a:spLocks noGrp="1"/>
          </p:cNvSpPr>
          <p:nvPr>
            <p:ph idx="1"/>
          </p:nvPr>
        </p:nvSpPr>
        <p:spPr/>
        <p:txBody>
          <a:bodyPr>
            <a:normAutofit fontScale="85000" lnSpcReduction="10000"/>
          </a:bodyPr>
          <a:lstStyle/>
          <a:p>
            <a:pPr lvl="0"/>
            <a:r>
              <a:rPr lang="en-CA" dirty="0" smtClean="0"/>
              <a:t>Girls want to change the world.</a:t>
            </a:r>
          </a:p>
          <a:p>
            <a:pPr lvl="0"/>
            <a:r>
              <a:rPr lang="en-CA" dirty="0" smtClean="0"/>
              <a:t>Diversity makes a team stronger.</a:t>
            </a:r>
          </a:p>
          <a:p>
            <a:pPr lvl="0"/>
            <a:r>
              <a:rPr lang="en-CA" dirty="0" smtClean="0"/>
              <a:t>Girls need the okay to take risk – to follow their dreams with courage and confidence.</a:t>
            </a:r>
          </a:p>
          <a:p>
            <a:endParaRPr lang="en-CA" dirty="0" smtClean="0"/>
          </a:p>
          <a:p>
            <a:pPr lvl="0"/>
            <a:r>
              <a:rPr lang="en-CA" dirty="0" smtClean="0"/>
              <a:t>You cannot be an expert without being a beginner first.</a:t>
            </a:r>
          </a:p>
          <a:p>
            <a:pPr lvl="0"/>
            <a:r>
              <a:rPr lang="en-CA" dirty="0" smtClean="0"/>
              <a:t>Diversity makes a team stronger.</a:t>
            </a:r>
          </a:p>
          <a:p>
            <a:pPr lvl="0"/>
            <a:r>
              <a:rPr lang="en-CA" dirty="0" smtClean="0"/>
              <a:t>STEM is a team sport.</a:t>
            </a:r>
          </a:p>
          <a:p>
            <a:pPr lvl="0"/>
            <a:r>
              <a:rPr lang="en-CA" dirty="0" smtClean="0"/>
              <a:t>With good friends around you, you can do anything.</a:t>
            </a:r>
          </a:p>
          <a:p>
            <a:endParaRPr lang="en-CA" dirty="0"/>
          </a:p>
        </p:txBody>
      </p:sp>
      <p:sp>
        <p:nvSpPr>
          <p:cNvPr id="5" name="Footer Placeholder 4"/>
          <p:cNvSpPr>
            <a:spLocks noGrp="1"/>
          </p:cNvSpPr>
          <p:nvPr>
            <p:ph type="ftr" sz="quarter" idx="11"/>
          </p:nvPr>
        </p:nvSpPr>
        <p:spPr/>
        <p:txBody>
          <a:bodyPr/>
          <a:lstStyle/>
          <a:p>
            <a:r>
              <a:rPr lang="en-CA" smtClean="0"/>
              <a:t>E Pietrantonio - 2020</a:t>
            </a: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Stella Hudson High Series</a:t>
            </a:r>
            <a:endParaRPr lang="en-CA" dirty="0"/>
          </a:p>
        </p:txBody>
      </p:sp>
      <p:pic>
        <p:nvPicPr>
          <p:cNvPr id="4" name="Picture 3" descr="Cover as word document larger (1).jpg"/>
          <p:cNvPicPr>
            <a:picLocks noChangeAspect="1"/>
          </p:cNvPicPr>
          <p:nvPr/>
        </p:nvPicPr>
        <p:blipFill>
          <a:blip r:embed="rId2" cstate="print"/>
          <a:stretch>
            <a:fillRect/>
          </a:stretch>
        </p:blipFill>
        <p:spPr>
          <a:xfrm>
            <a:off x="914400" y="1427022"/>
            <a:ext cx="3429000" cy="5035590"/>
          </a:xfrm>
          <a:prstGeom prst="rect">
            <a:avLst/>
          </a:prstGeom>
        </p:spPr>
      </p:pic>
      <p:pic>
        <p:nvPicPr>
          <p:cNvPr id="5" name="Picture 4" descr="Cover as word document larger - 2-page-001 (1).jpg"/>
          <p:cNvPicPr>
            <a:picLocks noChangeAspect="1"/>
          </p:cNvPicPr>
          <p:nvPr/>
        </p:nvPicPr>
        <p:blipFill>
          <a:blip r:embed="rId3" cstate="print"/>
          <a:stretch>
            <a:fillRect/>
          </a:stretch>
        </p:blipFill>
        <p:spPr>
          <a:xfrm>
            <a:off x="4724399" y="1447800"/>
            <a:ext cx="3459229" cy="5068191"/>
          </a:xfrm>
          <a:prstGeom prst="rect">
            <a:avLst/>
          </a:prstGeom>
        </p:spPr>
      </p:pic>
      <p:sp>
        <p:nvSpPr>
          <p:cNvPr id="6" name="Footer Placeholder 5"/>
          <p:cNvSpPr>
            <a:spLocks noGrp="1"/>
          </p:cNvSpPr>
          <p:nvPr>
            <p:ph type="ftr" sz="quarter" idx="11"/>
          </p:nvPr>
        </p:nvSpPr>
        <p:spPr/>
        <p:txBody>
          <a:bodyPr/>
          <a:lstStyle/>
          <a:p>
            <a:r>
              <a:rPr lang="en-CA" smtClean="0"/>
              <a:t>E Pietrantonio - 2020</a:t>
            </a:r>
            <a:endParaRPr lang="en-C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the passion?</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Graduated engineering in 1981</a:t>
            </a:r>
          </a:p>
          <a:p>
            <a:r>
              <a:rPr lang="en-CA" dirty="0" smtClean="0"/>
              <a:t>My daughter, Sarah, graduated engineering </a:t>
            </a:r>
            <a:r>
              <a:rPr lang="en-CA" smtClean="0"/>
              <a:t>in </a:t>
            </a:r>
            <a:r>
              <a:rPr lang="en-CA" smtClean="0"/>
              <a:t>2008</a:t>
            </a:r>
            <a:endParaRPr lang="en-CA" dirty="0" smtClean="0"/>
          </a:p>
          <a:p>
            <a:r>
              <a:rPr lang="en-CA" dirty="0" smtClean="0"/>
              <a:t>Two granddaughters born in 2016 and 2019</a:t>
            </a:r>
          </a:p>
          <a:p>
            <a:r>
              <a:rPr lang="en-CA" dirty="0" smtClean="0"/>
              <a:t>Let’s also talk about sons – and grandsons</a:t>
            </a:r>
          </a:p>
          <a:p>
            <a:r>
              <a:rPr lang="en-CA" dirty="0" smtClean="0"/>
              <a:t>And the importance of diversification</a:t>
            </a:r>
          </a:p>
          <a:p>
            <a:r>
              <a:rPr lang="en-CA" dirty="0" smtClean="0"/>
              <a:t>And the global requirement for technical expertise</a:t>
            </a:r>
          </a:p>
          <a:p>
            <a:r>
              <a:rPr lang="en-CA" dirty="0" smtClean="0"/>
              <a:t>And....... And..... And.....</a:t>
            </a:r>
          </a:p>
          <a:p>
            <a:endParaRPr lang="en-CA" dirty="0"/>
          </a:p>
        </p:txBody>
      </p:sp>
      <p:sp>
        <p:nvSpPr>
          <p:cNvPr id="4" name="Footer Placeholder 3"/>
          <p:cNvSpPr>
            <a:spLocks noGrp="1"/>
          </p:cNvSpPr>
          <p:nvPr>
            <p:ph type="ftr" sz="quarter" idx="11"/>
          </p:nvPr>
        </p:nvSpPr>
        <p:spPr/>
        <p:txBody>
          <a:bodyPr/>
          <a:lstStyle/>
          <a:p>
            <a:r>
              <a:rPr lang="en-CA" smtClean="0"/>
              <a:t>E Pietrantonio - 2020</a:t>
            </a:r>
            <a:endParaRPr lang="en-CA"/>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do we need women in tech</a:t>
            </a:r>
            <a:endParaRPr lang="en-CA" dirty="0"/>
          </a:p>
        </p:txBody>
      </p:sp>
      <p:sp>
        <p:nvSpPr>
          <p:cNvPr id="3" name="Content Placeholder 2"/>
          <p:cNvSpPr>
            <a:spLocks noGrp="1"/>
          </p:cNvSpPr>
          <p:nvPr>
            <p:ph idx="1"/>
          </p:nvPr>
        </p:nvSpPr>
        <p:spPr/>
        <p:txBody>
          <a:bodyPr>
            <a:normAutofit fontScale="92500" lnSpcReduction="10000"/>
          </a:bodyPr>
          <a:lstStyle/>
          <a:p>
            <a:pPr>
              <a:buNone/>
            </a:pPr>
            <a:r>
              <a:rPr lang="en-CA" dirty="0" smtClean="0"/>
              <a:t>	</a:t>
            </a:r>
            <a:r>
              <a:rPr lang="en-CA" sz="2600" dirty="0" smtClean="0"/>
              <a:t>Though still in its infancy, AR is poised to enter the mainstream; according to one estimate, </a:t>
            </a:r>
            <a:r>
              <a:rPr lang="en-CA" sz="2600" b="1" dirty="0" smtClean="0"/>
              <a:t>spending on AR technology will hit $60 billion in 2020</a:t>
            </a:r>
            <a:r>
              <a:rPr lang="en-CA" sz="2600" dirty="0" smtClean="0"/>
              <a:t>. AR will affect companies in every industry and many other types of organizations, from universities to social enterprises. In the coming months and years, it will transform how we learn, make decisions, and interact with the physical world. It will also </a:t>
            </a:r>
            <a:r>
              <a:rPr lang="en-CA" sz="2600" b="1" dirty="0" smtClean="0"/>
              <a:t>change how enterprises serve customers, train employees, design and create products, and manage their value chains, and, ultimately, how they compete</a:t>
            </a:r>
            <a:r>
              <a:rPr lang="en-CA" sz="2600" dirty="0" smtClean="0"/>
              <a:t>.</a:t>
            </a:r>
          </a:p>
          <a:p>
            <a:pPr>
              <a:buNone/>
            </a:pPr>
            <a:endParaRPr lang="en-CA" sz="2600" dirty="0" smtClean="0"/>
          </a:p>
          <a:p>
            <a:pPr>
              <a:buNone/>
            </a:pPr>
            <a:r>
              <a:rPr lang="en-CA" sz="2200" dirty="0" smtClean="0"/>
              <a:t>	Quote from </a:t>
            </a:r>
            <a:r>
              <a:rPr lang="en-CA" sz="2200" u="sng" dirty="0" smtClean="0"/>
              <a:t>Why Every Organization Needs an Augmented Reality Strategy</a:t>
            </a:r>
            <a:r>
              <a:rPr lang="en-CA" sz="2400" b="1" dirty="0" smtClean="0"/>
              <a:t> </a:t>
            </a:r>
            <a:r>
              <a:rPr lang="en-CA" sz="2200" dirty="0" smtClean="0"/>
              <a:t>by Michael Porter and James E </a:t>
            </a:r>
            <a:r>
              <a:rPr lang="en-CA" sz="2200" dirty="0" err="1" smtClean="0"/>
              <a:t>Hepplemann</a:t>
            </a:r>
            <a:r>
              <a:rPr lang="en-CA" sz="2200" dirty="0" smtClean="0"/>
              <a:t>, HBR</a:t>
            </a:r>
          </a:p>
        </p:txBody>
      </p:sp>
      <p:sp>
        <p:nvSpPr>
          <p:cNvPr id="4" name="Footer Placeholder 3"/>
          <p:cNvSpPr>
            <a:spLocks noGrp="1"/>
          </p:cNvSpPr>
          <p:nvPr>
            <p:ph type="ftr" sz="quarter" idx="11"/>
          </p:nvPr>
        </p:nvSpPr>
        <p:spPr/>
        <p:txBody>
          <a:bodyPr/>
          <a:lstStyle/>
          <a:p>
            <a:r>
              <a:rPr lang="en-CA" smtClean="0"/>
              <a:t>E Pietrantonio - 2020</a:t>
            </a:r>
            <a:endParaRPr lang="en-C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do we change the numbers</a:t>
            </a:r>
            <a:endParaRPr lang="en-CA" dirty="0"/>
          </a:p>
        </p:txBody>
      </p:sp>
      <p:pic>
        <p:nvPicPr>
          <p:cNvPr id="4" name="Picture 3" descr="Sarah.jpg"/>
          <p:cNvPicPr>
            <a:picLocks noChangeAspect="1"/>
          </p:cNvPicPr>
          <p:nvPr/>
        </p:nvPicPr>
        <p:blipFill>
          <a:blip r:embed="rId2" cstate="print"/>
          <a:stretch>
            <a:fillRect/>
          </a:stretch>
        </p:blipFill>
        <p:spPr>
          <a:xfrm>
            <a:off x="2590800" y="1371600"/>
            <a:ext cx="3810000" cy="5083969"/>
          </a:xfrm>
          <a:prstGeom prst="rect">
            <a:avLst/>
          </a:prstGeom>
        </p:spPr>
      </p:pic>
      <p:sp>
        <p:nvSpPr>
          <p:cNvPr id="5" name="Footer Placeholder 4"/>
          <p:cNvSpPr>
            <a:spLocks noGrp="1"/>
          </p:cNvSpPr>
          <p:nvPr>
            <p:ph type="ftr" sz="quarter" idx="11"/>
          </p:nvPr>
        </p:nvSpPr>
        <p:spPr/>
        <p:txBody>
          <a:bodyPr/>
          <a:lstStyle/>
          <a:p>
            <a:r>
              <a:rPr lang="en-CA" smtClean="0"/>
              <a:t>E Pietrantonio - 2020</a:t>
            </a:r>
            <a:endParaRPr lang="en-C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2000"/>
            <a:ext cx="8229600" cy="5364163"/>
          </a:xfrm>
        </p:spPr>
        <p:txBody>
          <a:bodyPr/>
          <a:lstStyle/>
          <a:p>
            <a:pPr>
              <a:buNone/>
            </a:pPr>
            <a:r>
              <a:rPr lang="en-CA" dirty="0" smtClean="0"/>
              <a:t>	</a:t>
            </a:r>
          </a:p>
          <a:p>
            <a:pPr>
              <a:buNone/>
            </a:pPr>
            <a:r>
              <a:rPr lang="en-CA" dirty="0"/>
              <a:t>	</a:t>
            </a:r>
            <a:endParaRPr lang="en-CA" dirty="0" smtClean="0"/>
          </a:p>
          <a:p>
            <a:pPr>
              <a:buNone/>
            </a:pPr>
            <a:r>
              <a:rPr lang="en-CA" dirty="0"/>
              <a:t>	</a:t>
            </a:r>
            <a:r>
              <a:rPr lang="en-CA" dirty="0" smtClean="0"/>
              <a:t>To </a:t>
            </a:r>
            <a:r>
              <a:rPr lang="en-CA" dirty="0"/>
              <a:t>increase gender diversity in STEM, there’s a latent, untapped opportunity staring us in the face: girls’ strong desire to change the world. We just need to help girls connect the dots between changing the world and STEM</a:t>
            </a:r>
            <a:r>
              <a:rPr lang="en-CA" dirty="0" smtClean="0"/>
              <a:t>. </a:t>
            </a:r>
          </a:p>
          <a:p>
            <a:pPr>
              <a:buNone/>
            </a:pPr>
            <a:endParaRPr lang="en-CA" dirty="0"/>
          </a:p>
          <a:p>
            <a:pPr>
              <a:buNone/>
            </a:pPr>
            <a:r>
              <a:rPr lang="en-CA" dirty="0" smtClean="0"/>
              <a:t>	</a:t>
            </a:r>
            <a:r>
              <a:rPr lang="en-CA" sz="2000" dirty="0" smtClean="0"/>
              <a:t>Quote </a:t>
            </a:r>
            <a:r>
              <a:rPr lang="en-CA" sz="2000" dirty="0"/>
              <a:t>from </a:t>
            </a:r>
            <a:r>
              <a:rPr lang="en-CA" sz="2000" u="sng" dirty="0"/>
              <a:t>Girls, If You Want to Change The World, Try </a:t>
            </a:r>
            <a:r>
              <a:rPr lang="en-CA" sz="2000" u="sng" dirty="0" smtClean="0"/>
              <a:t>STEM</a:t>
            </a:r>
            <a:r>
              <a:rPr lang="en-CA" sz="2000" dirty="0"/>
              <a:t> </a:t>
            </a:r>
            <a:r>
              <a:rPr lang="en-CA" sz="2000" dirty="0" smtClean="0"/>
              <a:t>by </a:t>
            </a:r>
            <a:r>
              <a:rPr lang="en-CA" sz="2000" dirty="0"/>
              <a:t>Talia </a:t>
            </a:r>
            <a:r>
              <a:rPr lang="en-CA" sz="2000" dirty="0" err="1"/>
              <a:t>Milgrom-Elcott</a:t>
            </a:r>
            <a:r>
              <a:rPr lang="en-CA" sz="2000" dirty="0"/>
              <a:t>, Forbes Magazine</a:t>
            </a:r>
          </a:p>
          <a:p>
            <a:pPr>
              <a:buNone/>
            </a:pPr>
            <a:endParaRPr lang="en-CA" dirty="0"/>
          </a:p>
        </p:txBody>
      </p:sp>
      <p:sp>
        <p:nvSpPr>
          <p:cNvPr id="6" name="Title 1"/>
          <p:cNvSpPr>
            <a:spLocks noGrp="1"/>
          </p:cNvSpPr>
          <p:nvPr>
            <p:ph type="title"/>
          </p:nvPr>
        </p:nvSpPr>
        <p:spPr>
          <a:xfrm>
            <a:off x="457200" y="274638"/>
            <a:ext cx="8229600" cy="1143000"/>
          </a:xfrm>
        </p:spPr>
        <p:txBody>
          <a:bodyPr/>
          <a:lstStyle/>
          <a:p>
            <a:r>
              <a:rPr lang="en-CA" dirty="0" smtClean="0"/>
              <a:t>Change the world</a:t>
            </a:r>
            <a:endParaRPr lang="en-CA" dirty="0"/>
          </a:p>
        </p:txBody>
      </p:sp>
      <p:sp>
        <p:nvSpPr>
          <p:cNvPr id="4" name="Footer Placeholder 3"/>
          <p:cNvSpPr>
            <a:spLocks noGrp="1"/>
          </p:cNvSpPr>
          <p:nvPr>
            <p:ph type="ftr" sz="quarter" idx="11"/>
          </p:nvPr>
        </p:nvSpPr>
        <p:spPr/>
        <p:txBody>
          <a:bodyPr/>
          <a:lstStyle/>
          <a:p>
            <a:r>
              <a:rPr lang="en-CA" smtClean="0"/>
              <a:t>E Pietrantonio - 2020</a:t>
            </a:r>
            <a:endParaRPr lang="en-C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Try these</a:t>
            </a:r>
            <a:endParaRPr lang="en-CA" dirty="0"/>
          </a:p>
        </p:txBody>
      </p:sp>
      <p:sp>
        <p:nvSpPr>
          <p:cNvPr id="3" name="Content Placeholder 2"/>
          <p:cNvSpPr>
            <a:spLocks noGrp="1"/>
          </p:cNvSpPr>
          <p:nvPr>
            <p:ph idx="1"/>
          </p:nvPr>
        </p:nvSpPr>
        <p:spPr/>
        <p:txBody>
          <a:bodyPr>
            <a:normAutofit/>
          </a:bodyPr>
          <a:lstStyle/>
          <a:p>
            <a:pPr lvl="1" algn="ctr" fontAlgn="base">
              <a:buNone/>
            </a:pPr>
            <a:r>
              <a:rPr lang="en-CA" sz="3200" dirty="0" smtClean="0"/>
              <a:t>Calculating a derivative</a:t>
            </a:r>
          </a:p>
          <a:p>
            <a:pPr lvl="1" algn="ctr" fontAlgn="base">
              <a:buNone/>
            </a:pPr>
            <a:r>
              <a:rPr lang="en-CA" sz="3200" dirty="0" smtClean="0"/>
              <a:t>Weighting calculations</a:t>
            </a:r>
          </a:p>
          <a:p>
            <a:pPr lvl="1" algn="ctr" fontAlgn="base">
              <a:buNone/>
            </a:pPr>
            <a:r>
              <a:rPr lang="en-CA" sz="3200" dirty="0" smtClean="0"/>
              <a:t>Learning how to code</a:t>
            </a:r>
          </a:p>
          <a:p>
            <a:pPr lvl="1" algn="ctr" fontAlgn="base">
              <a:buNone/>
            </a:pPr>
            <a:r>
              <a:rPr lang="en-CA" sz="3200" dirty="0" smtClean="0"/>
              <a:t>Electrical engineering</a:t>
            </a:r>
          </a:p>
          <a:p>
            <a:pPr lvl="1" algn="ctr" fontAlgn="base">
              <a:buNone/>
            </a:pPr>
            <a:r>
              <a:rPr lang="en-CA" sz="3200" dirty="0" err="1" smtClean="0"/>
              <a:t>Mechatronics</a:t>
            </a:r>
            <a:endParaRPr lang="en-CA" sz="3200" dirty="0" smtClean="0"/>
          </a:p>
          <a:p>
            <a:endParaRPr lang="en-CA" dirty="0"/>
          </a:p>
        </p:txBody>
      </p:sp>
      <p:pic>
        <p:nvPicPr>
          <p:cNvPr id="4" name="Picture 3" descr="china_bridge.jpg"/>
          <p:cNvPicPr>
            <a:picLocks noChangeAspect="1"/>
          </p:cNvPicPr>
          <p:nvPr/>
        </p:nvPicPr>
        <p:blipFill>
          <a:blip r:embed="rId2" cstate="print"/>
          <a:stretch>
            <a:fillRect/>
          </a:stretch>
        </p:blipFill>
        <p:spPr>
          <a:xfrm>
            <a:off x="838201" y="1219373"/>
            <a:ext cx="7896224" cy="5203919"/>
          </a:xfrm>
          <a:prstGeom prst="rect">
            <a:avLst/>
          </a:prstGeom>
        </p:spPr>
      </p:pic>
      <p:sp>
        <p:nvSpPr>
          <p:cNvPr id="5" name="Footer Placeholder 4"/>
          <p:cNvSpPr>
            <a:spLocks noGrp="1"/>
          </p:cNvSpPr>
          <p:nvPr>
            <p:ph type="ftr" sz="quarter" idx="11"/>
          </p:nvPr>
        </p:nvSpPr>
        <p:spPr/>
        <p:txBody>
          <a:bodyPr/>
          <a:lstStyle/>
          <a:p>
            <a:r>
              <a:rPr lang="en-CA" smtClean="0"/>
              <a:t>E Pietrantonio - 2020</a:t>
            </a: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3"/>
                                      </p:to>
                                    </p:set>
                                    <p:animEffect filter="image" prLst="opacity: 0.3">
                                      <p:cBhvr rctx="IE">
                                        <p:cTn id="7" dur="indefinite"/>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5" dur="1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3"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1" dur="1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12"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7"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STEM as creative</a:t>
            </a:r>
            <a:endParaRPr lang="en-CA" dirty="0"/>
          </a:p>
        </p:txBody>
      </p:sp>
      <p:sp>
        <p:nvSpPr>
          <p:cNvPr id="3" name="Content Placeholder 2"/>
          <p:cNvSpPr>
            <a:spLocks noGrp="1"/>
          </p:cNvSpPr>
          <p:nvPr>
            <p:ph idx="1"/>
          </p:nvPr>
        </p:nvSpPr>
        <p:spPr/>
        <p:txBody>
          <a:bodyPr>
            <a:normAutofit fontScale="92500" lnSpcReduction="10000"/>
          </a:bodyPr>
          <a:lstStyle/>
          <a:p>
            <a:pPr>
              <a:buNone/>
            </a:pPr>
            <a:r>
              <a:rPr lang="en-CA" dirty="0" smtClean="0"/>
              <a:t>	The </a:t>
            </a:r>
            <a:r>
              <a:rPr lang="en-CA" dirty="0"/>
              <a:t>[Microsoft study] found that 72 percent of girls say it’s important for them to have a job that directly helps the world and 91 percent describe themselves as creative — but just 37 percent said they thought STEM jobs could be creative or help the world. The stereotype of STEM jobs being uncreative and low-impact certainly isn’t accurate, as the study </a:t>
            </a:r>
            <a:r>
              <a:rPr lang="en-CA" dirty="0" smtClean="0"/>
              <a:t>attests.</a:t>
            </a:r>
          </a:p>
          <a:p>
            <a:pPr>
              <a:buNone/>
            </a:pPr>
            <a:r>
              <a:rPr lang="en-CA" dirty="0"/>
              <a:t>	</a:t>
            </a:r>
            <a:r>
              <a:rPr lang="en-CA" sz="2200" dirty="0"/>
              <a:t>Q</a:t>
            </a:r>
            <a:r>
              <a:rPr lang="en-CA" sz="2200" dirty="0" smtClean="0"/>
              <a:t>uote </a:t>
            </a:r>
            <a:r>
              <a:rPr lang="en-CA" sz="2200" dirty="0"/>
              <a:t>from </a:t>
            </a:r>
            <a:r>
              <a:rPr lang="en-CA" sz="2200" u="sng" dirty="0"/>
              <a:t>Misconceptions and Stereo types may discourage girls from studying STEM </a:t>
            </a:r>
            <a:r>
              <a:rPr lang="en-CA" sz="2200" dirty="0"/>
              <a:t>by Clare </a:t>
            </a:r>
            <a:r>
              <a:rPr lang="en-CA" sz="2200" dirty="0" err="1"/>
              <a:t>McGrane</a:t>
            </a:r>
            <a:r>
              <a:rPr lang="en-CA" sz="2200" dirty="0"/>
              <a:t>, </a:t>
            </a:r>
            <a:r>
              <a:rPr lang="en-CA" sz="2200" dirty="0" err="1"/>
              <a:t>GeekWire</a:t>
            </a:r>
            <a:endParaRPr lang="en-CA" sz="2200" dirty="0"/>
          </a:p>
        </p:txBody>
      </p:sp>
      <p:sp>
        <p:nvSpPr>
          <p:cNvPr id="4" name="Footer Placeholder 3"/>
          <p:cNvSpPr>
            <a:spLocks noGrp="1"/>
          </p:cNvSpPr>
          <p:nvPr>
            <p:ph type="ftr" sz="quarter" idx="11"/>
          </p:nvPr>
        </p:nvSpPr>
        <p:spPr/>
        <p:txBody>
          <a:bodyPr/>
          <a:lstStyle/>
          <a:p>
            <a:r>
              <a:rPr lang="en-CA" smtClean="0"/>
              <a:t>E Pietrantonio - 2020</a:t>
            </a:r>
            <a:endParaRPr lang="en-C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Give girls role models</a:t>
            </a:r>
            <a:endParaRPr lang="en-CA" dirty="0"/>
          </a:p>
        </p:txBody>
      </p:sp>
      <p:pic>
        <p:nvPicPr>
          <p:cNvPr id="4" name="Content Placeholder 3" descr="https://cdn.geekwire.com/wp-content/uploads/2018/03/STEM-study.jpg"/>
          <p:cNvPicPr>
            <a:picLocks noGrp="1"/>
          </p:cNvPicPr>
          <p:nvPr>
            <p:ph idx="1"/>
          </p:nvPr>
        </p:nvPicPr>
        <p:blipFill>
          <a:blip r:embed="rId2" cstate="print"/>
          <a:srcRect/>
          <a:stretch>
            <a:fillRect/>
          </a:stretch>
        </p:blipFill>
        <p:spPr bwMode="auto">
          <a:xfrm>
            <a:off x="381000" y="1447800"/>
            <a:ext cx="5378450" cy="4038600"/>
          </a:xfrm>
          <a:prstGeom prst="rect">
            <a:avLst/>
          </a:prstGeom>
          <a:noFill/>
          <a:ln w="9525">
            <a:noFill/>
            <a:miter lim="800000"/>
            <a:headEnd/>
            <a:tailEnd/>
          </a:ln>
        </p:spPr>
      </p:pic>
      <p:sp>
        <p:nvSpPr>
          <p:cNvPr id="5" name="Content Placeholder 2"/>
          <p:cNvSpPr txBox="1">
            <a:spLocks/>
          </p:cNvSpPr>
          <p:nvPr/>
        </p:nvSpPr>
        <p:spPr>
          <a:xfrm>
            <a:off x="5562600" y="1447800"/>
            <a:ext cx="3352800" cy="5029200"/>
          </a:xfrm>
          <a:prstGeom prst="rect">
            <a:avLst/>
          </a:prstGeom>
        </p:spPr>
        <p:txBody>
          <a:bodyPr vert="horz" lIns="91440" tIns="45720" rIns="91440" bIns="45720" rtlCol="0">
            <a:normAutofit/>
          </a:bodyPr>
          <a:lstStyle/>
          <a:p>
            <a:pPr marL="342900" indent="-342900">
              <a:spcBef>
                <a:spcPct val="20000"/>
              </a:spcBef>
            </a:pPr>
            <a:r>
              <a:rPr kumimoji="0" lang="en-CA" sz="1400" b="0" i="0" u="none" strike="noStrike" kern="1200" cap="none" spc="0" normalizeH="0" baseline="0" noProof="0" dirty="0" smtClean="0">
                <a:ln>
                  <a:noFill/>
                </a:ln>
                <a:solidFill>
                  <a:schemeClr val="tx1"/>
                </a:solidFill>
                <a:effectLst/>
                <a:uLnTx/>
                <a:uFillTx/>
                <a:latin typeface="+mn-lt"/>
                <a:ea typeface="+mn-ea"/>
                <a:cs typeface="+mn-cs"/>
              </a:rPr>
              <a:t>	</a:t>
            </a:r>
            <a:r>
              <a:rPr lang="en-CA" sz="1700" dirty="0"/>
              <a:t>Girls who know a woman in STEM were far more likely to say they understand the relevance of STEM, know how to pursue a STEM career and feel powerful in pursuing a STEM career. A similar bump was seen among girls whose parents and/or teachers talk to them about STEM and encourage them to pursue interests in those fields</a:t>
            </a:r>
            <a:r>
              <a:rPr lang="en-CA" sz="1700" dirty="0" smtClean="0"/>
              <a:t>.”</a:t>
            </a:r>
            <a:endParaRPr kumimoji="0" lang="en-CA" sz="17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CA" sz="1400" b="0" i="0" u="none" strike="noStrike" kern="1200" cap="none" spc="0" normalizeH="0" baseline="0" noProof="0" dirty="0" smtClean="0">
                <a:ln>
                  <a:noFill/>
                </a:ln>
                <a:solidFill>
                  <a:schemeClr val="tx1"/>
                </a:solidFill>
                <a:effectLst/>
                <a:uLnTx/>
                <a:uFillTx/>
                <a:latin typeface="+mn-lt"/>
                <a:ea typeface="+mn-ea"/>
                <a:cs typeface="+mn-cs"/>
              </a:rPr>
              <a:t>Quote from </a:t>
            </a:r>
            <a:r>
              <a:rPr kumimoji="0" lang="en-CA" sz="1400" b="0" i="0" u="sng" strike="noStrike" kern="1200" cap="none" spc="0" normalizeH="0" baseline="0" noProof="0" dirty="0" smtClean="0">
                <a:ln>
                  <a:noFill/>
                </a:ln>
                <a:solidFill>
                  <a:schemeClr val="tx1"/>
                </a:solidFill>
                <a:effectLst/>
                <a:uLnTx/>
                <a:uFillTx/>
                <a:latin typeface="+mn-lt"/>
                <a:ea typeface="+mn-ea"/>
                <a:cs typeface="+mn-cs"/>
              </a:rPr>
              <a:t>Misconceptions and Stereo types may discourage girls from studying STEM </a:t>
            </a:r>
            <a:r>
              <a:rPr kumimoji="0" lang="en-CA" sz="1400" b="0" i="0" u="none" strike="noStrike" kern="1200" cap="none" spc="0" normalizeH="0" baseline="0" noProof="0" dirty="0" smtClean="0">
                <a:ln>
                  <a:noFill/>
                </a:ln>
                <a:solidFill>
                  <a:schemeClr val="tx1"/>
                </a:solidFill>
                <a:effectLst/>
                <a:uLnTx/>
                <a:uFillTx/>
                <a:latin typeface="+mn-lt"/>
                <a:ea typeface="+mn-ea"/>
                <a:cs typeface="+mn-cs"/>
              </a:rPr>
              <a:t>by Clare </a:t>
            </a:r>
            <a:r>
              <a:rPr kumimoji="0" lang="en-CA" sz="1400" b="0" i="0" u="none" strike="noStrike" kern="1200" cap="none" spc="0" normalizeH="0" baseline="0" noProof="0" dirty="0" err="1" smtClean="0">
                <a:ln>
                  <a:noFill/>
                </a:ln>
                <a:solidFill>
                  <a:schemeClr val="tx1"/>
                </a:solidFill>
                <a:effectLst/>
                <a:uLnTx/>
                <a:uFillTx/>
                <a:latin typeface="+mn-lt"/>
                <a:ea typeface="+mn-ea"/>
                <a:cs typeface="+mn-cs"/>
              </a:rPr>
              <a:t>McGrane</a:t>
            </a:r>
            <a:r>
              <a:rPr kumimoji="0" lang="en-CA" sz="1400" b="0" i="0" u="none" strike="noStrike" kern="1200" cap="none" spc="0" normalizeH="0" baseline="0" noProof="0" dirty="0" smtClean="0">
                <a:ln>
                  <a:noFill/>
                </a:ln>
                <a:solidFill>
                  <a:schemeClr val="tx1"/>
                </a:solidFill>
                <a:effectLst/>
                <a:uLnTx/>
                <a:uFillTx/>
                <a:latin typeface="+mn-lt"/>
                <a:ea typeface="+mn-ea"/>
                <a:cs typeface="+mn-cs"/>
              </a:rPr>
              <a:t>, </a:t>
            </a:r>
            <a:r>
              <a:rPr kumimoji="0" lang="en-CA" sz="1400" b="0" i="0" u="none" strike="noStrike" kern="1200" cap="none" spc="0" normalizeH="0" baseline="0" noProof="0" dirty="0" err="1" smtClean="0">
                <a:ln>
                  <a:noFill/>
                </a:ln>
                <a:solidFill>
                  <a:schemeClr val="tx1"/>
                </a:solidFill>
                <a:effectLst/>
                <a:uLnTx/>
                <a:uFillTx/>
                <a:latin typeface="+mn-lt"/>
                <a:ea typeface="+mn-ea"/>
                <a:cs typeface="+mn-cs"/>
              </a:rPr>
              <a:t>GeekWire</a:t>
            </a:r>
            <a:endParaRPr kumimoji="0" lang="en-CA"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TextBox 6"/>
          <p:cNvSpPr txBox="1"/>
          <p:nvPr/>
        </p:nvSpPr>
        <p:spPr>
          <a:xfrm>
            <a:off x="381000" y="5638800"/>
            <a:ext cx="5334000" cy="646331"/>
          </a:xfrm>
          <a:prstGeom prst="rect">
            <a:avLst/>
          </a:prstGeom>
          <a:noFill/>
        </p:spPr>
        <p:txBody>
          <a:bodyPr wrap="square" rtlCol="0">
            <a:spAutoFit/>
          </a:bodyPr>
          <a:lstStyle/>
          <a:p>
            <a:r>
              <a:rPr lang="en-CA" sz="1200" dirty="0" smtClean="0"/>
              <a:t>This </a:t>
            </a:r>
            <a:r>
              <a:rPr lang="en-CA" sz="1200" dirty="0"/>
              <a:t>study found that knowing a woman in STEM made girls more likely to understand the relevancy of STEM, know how to pursue a STEM career and feel powerful in doing so. (Microsoft Image) </a:t>
            </a:r>
          </a:p>
        </p:txBody>
      </p:sp>
      <p:sp>
        <p:nvSpPr>
          <p:cNvPr id="6" name="Footer Placeholder 5"/>
          <p:cNvSpPr>
            <a:spLocks noGrp="1"/>
          </p:cNvSpPr>
          <p:nvPr>
            <p:ph type="ftr" sz="quarter" idx="11"/>
          </p:nvPr>
        </p:nvSpPr>
        <p:spPr/>
        <p:txBody>
          <a:bodyPr/>
          <a:lstStyle/>
          <a:p>
            <a:r>
              <a:rPr lang="en-CA" smtClean="0"/>
              <a:t>E Pietrantonio - 2020</a:t>
            </a:r>
            <a:endParaRPr lang="en-C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fontScale="90000"/>
          </a:bodyPr>
          <a:lstStyle/>
          <a:p>
            <a:r>
              <a:rPr lang="en-CA" dirty="0" smtClean="0"/>
              <a:t>Learning to take risks and accept failure</a:t>
            </a:r>
            <a:endParaRPr lang="en-CA" dirty="0"/>
          </a:p>
        </p:txBody>
      </p:sp>
      <p:sp>
        <p:nvSpPr>
          <p:cNvPr id="3" name="Content Placeholder 2"/>
          <p:cNvSpPr>
            <a:spLocks noGrp="1"/>
          </p:cNvSpPr>
          <p:nvPr>
            <p:ph idx="1"/>
          </p:nvPr>
        </p:nvSpPr>
        <p:spPr>
          <a:xfrm>
            <a:off x="457200" y="1600200"/>
            <a:ext cx="8382000" cy="4525963"/>
          </a:xfrm>
        </p:spPr>
        <p:txBody>
          <a:bodyPr>
            <a:normAutofit fontScale="92500" lnSpcReduction="20000"/>
          </a:bodyPr>
          <a:lstStyle/>
          <a:p>
            <a:pPr>
              <a:buNone/>
            </a:pPr>
            <a:r>
              <a:rPr lang="en-CA" dirty="0" smtClean="0"/>
              <a:t>	</a:t>
            </a:r>
            <a:r>
              <a:rPr lang="en-CA" sz="2800" b="1" dirty="0" smtClean="0">
                <a:solidFill>
                  <a:srgbClr val="C00000"/>
                </a:solidFill>
              </a:rPr>
              <a:t>Most </a:t>
            </a:r>
            <a:r>
              <a:rPr lang="en-CA" sz="2800" b="1" dirty="0">
                <a:solidFill>
                  <a:srgbClr val="C00000"/>
                </a:solidFill>
              </a:rPr>
              <a:t>girls are taught to avoid risk and failure.</a:t>
            </a:r>
            <a:r>
              <a:rPr lang="en-CA" sz="2800" dirty="0"/>
              <a:t> We're taught to smile pretty, play it safe, get all A's. </a:t>
            </a:r>
            <a:r>
              <a:rPr lang="en-CA" sz="2800" b="1" dirty="0">
                <a:solidFill>
                  <a:schemeClr val="tx2">
                    <a:lumMod val="60000"/>
                    <a:lumOff val="40000"/>
                  </a:schemeClr>
                </a:solidFill>
              </a:rPr>
              <a:t>Boys, on the other hand,</a:t>
            </a:r>
            <a:r>
              <a:rPr lang="en-CA" sz="2800" dirty="0"/>
              <a:t> are taught to play rough, swing </a:t>
            </a:r>
            <a:r>
              <a:rPr lang="en-CA" sz="2800" dirty="0" smtClean="0"/>
              <a:t>high</a:t>
            </a:r>
            <a:r>
              <a:rPr lang="en-CA" sz="2800" dirty="0"/>
              <a:t>, crawl to the top of the monkey bars and then just jump off headfirst. And by the time they're </a:t>
            </a:r>
            <a:r>
              <a:rPr lang="en-CA" sz="2800" dirty="0" smtClean="0"/>
              <a:t>adults, whether </a:t>
            </a:r>
            <a:r>
              <a:rPr lang="en-CA" sz="2800" dirty="0"/>
              <a:t>they're negotiating a raise or even asking someone out on a date, </a:t>
            </a:r>
            <a:r>
              <a:rPr lang="en-CA" sz="2800" b="1" dirty="0">
                <a:solidFill>
                  <a:schemeClr val="tx2">
                    <a:lumMod val="60000"/>
                    <a:lumOff val="40000"/>
                  </a:schemeClr>
                </a:solidFill>
              </a:rPr>
              <a:t>they're habituated to take risk after risk.</a:t>
            </a:r>
            <a:r>
              <a:rPr lang="en-CA" sz="2800" dirty="0"/>
              <a:t> They're rewarded for it. It's often said in Silicon Valley, no one even takes you seriously unless you've had two failed start-ups. In other words, </a:t>
            </a:r>
            <a:r>
              <a:rPr lang="en-CA" sz="2800" b="1" dirty="0">
                <a:solidFill>
                  <a:srgbClr val="C00000"/>
                </a:solidFill>
              </a:rPr>
              <a:t>we're raising our girls to be perfect, and we're raising our boys to be brave</a:t>
            </a:r>
            <a:r>
              <a:rPr lang="en-CA" sz="2800" b="1" dirty="0" smtClean="0">
                <a:solidFill>
                  <a:srgbClr val="C00000"/>
                </a:solidFill>
              </a:rPr>
              <a:t>.</a:t>
            </a:r>
            <a:r>
              <a:rPr lang="en-CA" sz="2800" dirty="0" smtClean="0"/>
              <a:t> </a:t>
            </a:r>
          </a:p>
          <a:p>
            <a:pPr>
              <a:buNone/>
            </a:pPr>
            <a:r>
              <a:rPr lang="en-CA" dirty="0" smtClean="0"/>
              <a:t>	</a:t>
            </a:r>
            <a:r>
              <a:rPr lang="en-CA" sz="2400" dirty="0" smtClean="0"/>
              <a:t>Quote by </a:t>
            </a:r>
            <a:r>
              <a:rPr lang="en-CA" sz="2400" dirty="0" err="1" smtClean="0"/>
              <a:t>Reshma</a:t>
            </a:r>
            <a:r>
              <a:rPr lang="en-CA" sz="2400" dirty="0" smtClean="0"/>
              <a:t> </a:t>
            </a:r>
            <a:r>
              <a:rPr lang="en-CA" sz="2400" dirty="0" err="1"/>
              <a:t>Saujani</a:t>
            </a:r>
            <a:r>
              <a:rPr lang="en-CA" sz="2400" dirty="0"/>
              <a:t>, </a:t>
            </a:r>
            <a:r>
              <a:rPr lang="en-CA" sz="2400" dirty="0" err="1"/>
              <a:t>TedTalk</a:t>
            </a:r>
            <a:r>
              <a:rPr lang="en-CA" sz="2400" dirty="0"/>
              <a:t> 2016</a:t>
            </a:r>
          </a:p>
          <a:p>
            <a:pPr>
              <a:buNone/>
            </a:pPr>
            <a:endParaRPr lang="en-CA" dirty="0"/>
          </a:p>
        </p:txBody>
      </p:sp>
      <p:sp>
        <p:nvSpPr>
          <p:cNvPr id="4" name="Footer Placeholder 3"/>
          <p:cNvSpPr>
            <a:spLocks noGrp="1"/>
          </p:cNvSpPr>
          <p:nvPr>
            <p:ph type="ftr" sz="quarter" idx="11"/>
          </p:nvPr>
        </p:nvSpPr>
        <p:spPr/>
        <p:txBody>
          <a:bodyPr/>
          <a:lstStyle/>
          <a:p>
            <a:r>
              <a:rPr lang="en-CA" smtClean="0"/>
              <a:t>E Pietrantonio - 2020</a:t>
            </a:r>
            <a:endParaRPr lang="en-CA"/>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33215</TotalTime>
  <Words>322</Words>
  <Application>Microsoft Office PowerPoint</Application>
  <PresentationFormat>On-screen Show (4:3)</PresentationFormat>
  <Paragraphs>86</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Girls in STEM</vt:lpstr>
      <vt:lpstr>Why the passion?</vt:lpstr>
      <vt:lpstr>Why do we need women in tech</vt:lpstr>
      <vt:lpstr>How do we change the numbers</vt:lpstr>
      <vt:lpstr>Change the world</vt:lpstr>
      <vt:lpstr>Try these</vt:lpstr>
      <vt:lpstr>STEM as creative</vt:lpstr>
      <vt:lpstr>Give girls role models</vt:lpstr>
      <vt:lpstr>Learning to take risks and accept failure</vt:lpstr>
      <vt:lpstr>Girls need to be confident</vt:lpstr>
      <vt:lpstr>Embracing failure</vt:lpstr>
      <vt:lpstr>STEM is a team sport</vt:lpstr>
      <vt:lpstr>Female friendships</vt:lpstr>
      <vt:lpstr>Top 10 Benefits of Workplace Diversity</vt:lpstr>
      <vt:lpstr>STEM role models</vt:lpstr>
      <vt:lpstr>More girls, more bridges, more inspiration</vt:lpstr>
      <vt:lpstr>Closing thoughts</vt:lpstr>
      <vt:lpstr>Stella Hudson High Series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Girls in STEM</dc:title>
  <dc:creator>Liz</dc:creator>
  <cp:lastModifiedBy>Martin, Elizabeth</cp:lastModifiedBy>
  <cp:revision>169</cp:revision>
  <dcterms:created xsi:type="dcterms:W3CDTF">2019-10-07T19:31:35Z</dcterms:created>
  <dcterms:modified xsi:type="dcterms:W3CDTF">2020-02-08T14:20:31Z</dcterms:modified>
</cp:coreProperties>
</file>