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447" r:id="rId5"/>
    <p:sldId id="457" r:id="rId6"/>
    <p:sldId id="430" r:id="rId7"/>
    <p:sldId id="433" r:id="rId8"/>
    <p:sldId id="435" r:id="rId9"/>
    <p:sldId id="436" r:id="rId10"/>
    <p:sldId id="437" r:id="rId11"/>
    <p:sldId id="434" r:id="rId12"/>
    <p:sldId id="438" r:id="rId13"/>
    <p:sldId id="439" r:id="rId14"/>
    <p:sldId id="440" r:id="rId15"/>
    <p:sldId id="441" r:id="rId16"/>
    <p:sldId id="442" r:id="rId17"/>
    <p:sldId id="444" r:id="rId18"/>
    <p:sldId id="445" r:id="rId19"/>
    <p:sldId id="443" r:id="rId20"/>
    <p:sldId id="446" r:id="rId21"/>
    <p:sldId id="458" r:id="rId22"/>
    <p:sldId id="459" r:id="rId23"/>
    <p:sldId id="460" r:id="rId24"/>
    <p:sldId id="4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83B34-BB5C-42B3-8B99-96CFA65348D3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F34C-A54F-40D1-B23D-15AF589832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1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Suggested bullet page for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 open PowerPoint template page is completely customizable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1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dirty="0">
                <a:latin typeface="Arial" panose="020B0604020202020204" pitchFamily="34" charset="0"/>
              </a:rPr>
              <a:t>1 minute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540" indent="-29047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468" indent="-23174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125" indent="-23174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193" indent="-23174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326" indent="-2317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459" indent="-2317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592" indent="-2317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725" indent="-2317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5C3C4C-09C1-456E-B505-8034A1E4A27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880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0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2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78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09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55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01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81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0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55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21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5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04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83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559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B8F0D9-AE51-4645-B1DC-6E381DE31542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DA778CB-D9FA-404F-818A-8D7BDF4BA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35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18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7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37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7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60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58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325000" r="-2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9BFD-E38C-4294-9115-AEB77DED9C80}" type="datetimeFigureOut">
              <a:rPr lang="en-CA" smtClean="0"/>
              <a:t>2020-02-07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4988-7008-4727-95BB-779139D5B7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4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0"/>
            <a:ext cx="9144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333" y="1589431"/>
            <a:ext cx="6093921" cy="926319"/>
          </a:xfrm>
        </p:spPr>
        <p:txBody>
          <a:bodyPr>
            <a:normAutofit/>
          </a:bodyPr>
          <a:lstStyle/>
          <a:p>
            <a:endParaRPr lang="en-CA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02" y="5053818"/>
            <a:ext cx="2383585" cy="129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1FEB2-7ED1-4D10-9495-41FDE94B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92" y="600007"/>
            <a:ext cx="760666" cy="760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4B730-35D7-4E05-A79C-144F3A84B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74676"/>
            <a:ext cx="760666" cy="768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42EFD-D528-4AAA-9BBF-153BD8D48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169" y="625682"/>
            <a:ext cx="760667" cy="784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4D8A9-EB96-4F85-A851-D8140AB3D4A8}"/>
              </a:ext>
            </a:extLst>
          </p:cNvPr>
          <p:cNvSpPr txBox="1"/>
          <p:nvPr/>
        </p:nvSpPr>
        <p:spPr>
          <a:xfrm>
            <a:off x="1473570" y="693746"/>
            <a:ext cx="207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000" dirty="0"/>
              <a:t>@</a:t>
            </a:r>
            <a:r>
              <a:rPr lang="en-CA" sz="2000" dirty="0" err="1"/>
              <a:t>ONWiE</a:t>
            </a:r>
            <a:r>
              <a:rPr lang="en-CA" sz="2000" dirty="0"/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1BD80-D03B-494A-82DE-346841DA754E}"/>
              </a:ext>
            </a:extLst>
          </p:cNvPr>
          <p:cNvSpPr txBox="1"/>
          <p:nvPr/>
        </p:nvSpPr>
        <p:spPr>
          <a:xfrm>
            <a:off x="7040948" y="703271"/>
            <a:ext cx="207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000" dirty="0"/>
              <a:t>@</a:t>
            </a:r>
            <a:r>
              <a:rPr lang="en-CA" sz="2000" dirty="0" err="1"/>
              <a:t>ONWiE</a:t>
            </a:r>
            <a:r>
              <a:rPr lang="en-CA" sz="2000" dirty="0"/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BC878-8368-4857-84AF-594E194465AC}"/>
              </a:ext>
            </a:extLst>
          </p:cNvPr>
          <p:cNvSpPr txBox="1"/>
          <p:nvPr/>
        </p:nvSpPr>
        <p:spPr>
          <a:xfrm>
            <a:off x="4286249" y="689517"/>
            <a:ext cx="208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000" dirty="0"/>
              <a:t>@ONWiE.ca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325F22-C857-4301-ACEB-7F1F5FB4F3A1}"/>
              </a:ext>
            </a:extLst>
          </p:cNvPr>
          <p:cNvSpPr txBox="1">
            <a:spLocks/>
          </p:cNvSpPr>
          <p:nvPr/>
        </p:nvSpPr>
        <p:spPr>
          <a:xfrm>
            <a:off x="1143000" y="1589431"/>
            <a:ext cx="7715250" cy="1998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dirty="0"/>
              <a:t>The Ontario Network of Women in Engineering </a:t>
            </a:r>
          </a:p>
          <a:p>
            <a:r>
              <a:rPr lang="en-CA" sz="4400" dirty="0"/>
              <a:t>&amp; McMaster Engineering</a:t>
            </a:r>
          </a:p>
          <a:p>
            <a:r>
              <a:rPr lang="en-CA" sz="4400" dirty="0"/>
              <a:t>Outreach and Inclusion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4F22F42-92CB-408F-91AA-704964B02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Dr. Kim Jones</a:t>
            </a:r>
          </a:p>
          <a:p>
            <a:r>
              <a:rPr lang="en-CA" dirty="0"/>
              <a:t>Chair, </a:t>
            </a:r>
            <a:r>
              <a:rPr lang="en-CA" dirty="0" err="1"/>
              <a:t>ONWiE</a:t>
            </a:r>
            <a:endParaRPr lang="en-CA" dirty="0"/>
          </a:p>
          <a:p>
            <a:r>
              <a:rPr lang="en-CA" dirty="0"/>
              <a:t>Associate Professor, Chemical Engineering</a:t>
            </a:r>
          </a:p>
          <a:p>
            <a:r>
              <a:rPr lang="en-CA" dirty="0"/>
              <a:t>McMaster University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159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16FD-F740-47F8-9C17-6F4C56ED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Authenticity, safety, fit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6020"/>
            <a:ext cx="7886700" cy="3282846"/>
          </a:xfrm>
        </p:spPr>
        <p:txBody>
          <a:bodyPr/>
          <a:lstStyle/>
          <a:p>
            <a:r>
              <a:rPr lang="en-CA" sz="2400" dirty="0"/>
              <a:t>Undervaluing social aspects of engineering practice affects women (Jackie Koyama)</a:t>
            </a:r>
          </a:p>
          <a:p>
            <a:pPr lvl="1"/>
            <a:r>
              <a:rPr lang="en-CA" dirty="0"/>
              <a:t>Unexpected social barriers in the workplace are shocking</a:t>
            </a:r>
          </a:p>
          <a:p>
            <a:pPr lvl="1"/>
            <a:r>
              <a:rPr lang="en-CA" dirty="0"/>
              <a:t>Retention (due to fit -&gt; commitment issues) goes down</a:t>
            </a:r>
          </a:p>
          <a:p>
            <a:r>
              <a:rPr lang="en-CA" sz="2400" dirty="0"/>
              <a:t>Promoting positive interactions/respect (from men to women) reduces social identity threat (Emily Cyr)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</p:spTree>
    <p:extLst>
      <p:ext uri="{BB962C8B-B14F-4D97-AF65-F5344CB8AC3E}">
        <p14:creationId xmlns:p14="http://schemas.microsoft.com/office/powerpoint/2010/main" val="171585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8906545-3610-41BD-852D-0D9021BD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9A80D3E-9738-4D1D-8AAD-1AC1B535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75BA43-F6C6-4E44-9D52-B3CEC3822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39" y="390526"/>
            <a:ext cx="8790121" cy="5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16FD-F740-47F8-9C17-6F4C56ED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Leadership and choice are gendered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r>
              <a:rPr lang="en-CA" sz="1800" dirty="0"/>
              <a:t>Men are led in a more autocratic, dominant style (Holly Engstrom)</a:t>
            </a:r>
          </a:p>
          <a:p>
            <a:pPr lvl="1"/>
            <a:r>
              <a:rPr lang="en-CA" sz="1800" dirty="0"/>
              <a:t>Q: Are leaders sharing explicit expectations with women?</a:t>
            </a:r>
          </a:p>
          <a:p>
            <a:r>
              <a:rPr lang="en-CA" sz="1800" dirty="0"/>
              <a:t>Opt-out approach evens the gender playing field – self-nomination is not balanced (Joyce He)</a:t>
            </a:r>
          </a:p>
          <a:p>
            <a:pPr lvl="1"/>
            <a:r>
              <a:rPr lang="en-CA" sz="1800" dirty="0"/>
              <a:t>Create pool of leadership</a:t>
            </a:r>
          </a:p>
          <a:p>
            <a:pPr marL="457200" lvl="1" indent="0">
              <a:buNone/>
            </a:pPr>
            <a:r>
              <a:rPr lang="en-CA" sz="1800" dirty="0"/>
              <a:t>   candidates</a:t>
            </a:r>
          </a:p>
          <a:p>
            <a:pPr lvl="1"/>
            <a:r>
              <a:rPr lang="en-CA" sz="1800" dirty="0"/>
              <a:t>Create pool of potential </a:t>
            </a:r>
          </a:p>
          <a:p>
            <a:pPr marL="457200" lvl="1" indent="0">
              <a:buNone/>
            </a:pPr>
            <a:r>
              <a:rPr lang="en-CA" sz="1800" dirty="0"/>
              <a:t>    award nominees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A2743-3377-4A2A-BA30-C532AD84C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962" y="2774197"/>
            <a:ext cx="5280742" cy="30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16FD-F740-47F8-9C17-6F4C56ED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err="1"/>
              <a:t>Allyship</a:t>
            </a:r>
            <a:r>
              <a:rPr lang="en-CA" sz="3600" dirty="0"/>
              <a:t>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r>
              <a:rPr lang="en-CA" sz="2000" dirty="0" err="1"/>
              <a:t>Allyship</a:t>
            </a:r>
            <a:r>
              <a:rPr lang="en-CA" sz="2000" dirty="0"/>
              <a:t> reduces social identity threat (Tara Dennehy)</a:t>
            </a:r>
          </a:p>
          <a:p>
            <a:pPr lvl="1"/>
            <a:r>
              <a:rPr lang="en-CA" sz="2000" dirty="0"/>
              <a:t>Amplification: “Kim had a great point earlier. Kim – could you elaborate on it?”</a:t>
            </a:r>
          </a:p>
          <a:p>
            <a:r>
              <a:rPr lang="en-CA" sz="2000" dirty="0"/>
              <a:t>Inclusion training works (Hilary </a:t>
            </a:r>
            <a:r>
              <a:rPr lang="en-CA" sz="2000" dirty="0" err="1"/>
              <a:t>Bergsieker</a:t>
            </a:r>
            <a:r>
              <a:rPr lang="en-CA" sz="2000" dirty="0"/>
              <a:t>)</a:t>
            </a:r>
          </a:p>
          <a:p>
            <a:r>
              <a:rPr lang="en-CA" sz="2000" dirty="0" err="1"/>
              <a:t>Allyship</a:t>
            </a:r>
            <a:r>
              <a:rPr lang="en-CA" sz="2000" dirty="0"/>
              <a:t> is inhibited if there is a perception that others are biased (Lucy De Souza)</a:t>
            </a:r>
          </a:p>
          <a:p>
            <a:r>
              <a:rPr lang="en-CA" sz="2000" dirty="0"/>
              <a:t>Biased actions disproportionately affect minority groups (</a:t>
            </a:r>
            <a:r>
              <a:rPr lang="en-CA" sz="2000" dirty="0" err="1"/>
              <a:t>Aday</a:t>
            </a:r>
            <a:r>
              <a:rPr lang="en-CA" sz="2000" dirty="0"/>
              <a:t>, Dennehy, </a:t>
            </a:r>
            <a:r>
              <a:rPr lang="en-CA" sz="2000" dirty="0" err="1"/>
              <a:t>Chavula</a:t>
            </a:r>
            <a:r>
              <a:rPr lang="en-CA" sz="2000" dirty="0"/>
              <a:t>)</a:t>
            </a:r>
          </a:p>
          <a:p>
            <a:pPr lvl="1"/>
            <a:r>
              <a:rPr lang="en-CA" sz="2000" dirty="0"/>
              <a:t>Ally actions help; proactive ones help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</p:spTree>
    <p:extLst>
      <p:ext uri="{BB962C8B-B14F-4D97-AF65-F5344CB8AC3E}">
        <p14:creationId xmlns:p14="http://schemas.microsoft.com/office/powerpoint/2010/main" val="8389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369657-A95B-469C-BE81-8F9AE4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2000E-BD36-4350-8284-BBD358037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98" y="390525"/>
            <a:ext cx="8465404" cy="51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r>
              <a:rPr lang="en-CA" sz="2400" dirty="0"/>
              <a:t>Wide range of potential</a:t>
            </a:r>
          </a:p>
          <a:p>
            <a:r>
              <a:rPr lang="en-CA" sz="2400" dirty="0"/>
              <a:t>Values are important (communal)</a:t>
            </a:r>
          </a:p>
          <a:p>
            <a:r>
              <a:rPr lang="en-CA" sz="2400" dirty="0"/>
              <a:t>Social skills (networking, teamwork etc.) – highlight in undergrad</a:t>
            </a:r>
          </a:p>
          <a:p>
            <a:r>
              <a:rPr lang="en-CA" sz="2400" dirty="0"/>
              <a:t>Fit and positive interactions are critical</a:t>
            </a:r>
          </a:p>
          <a:p>
            <a:r>
              <a:rPr lang="en-CA" sz="2400" dirty="0"/>
              <a:t>Leadership / advancement is gendered</a:t>
            </a:r>
          </a:p>
          <a:p>
            <a:r>
              <a:rPr lang="en-CA" sz="2400" dirty="0" err="1"/>
              <a:t>Allyship</a:t>
            </a:r>
            <a:r>
              <a:rPr lang="en-CA" sz="2400" dirty="0"/>
              <a:t> matters; prompts work</a:t>
            </a:r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369657-A95B-469C-BE81-8F9AE4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187811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r>
              <a:rPr lang="en-CA" sz="2000" dirty="0"/>
              <a:t>Panels in Welcome/Frosh Week</a:t>
            </a:r>
          </a:p>
          <a:p>
            <a:pPr lvl="1"/>
            <a:r>
              <a:rPr lang="en-CA" sz="2000" dirty="0"/>
              <a:t>Underrepresented students (first gen, women, foreign, BIPOC etc.)</a:t>
            </a:r>
          </a:p>
          <a:p>
            <a:pPr lvl="1"/>
            <a:r>
              <a:rPr lang="en-CA" sz="2000" dirty="0"/>
              <a:t>Ask questions like:</a:t>
            </a:r>
          </a:p>
          <a:p>
            <a:pPr lvl="2"/>
            <a:r>
              <a:rPr lang="en-CA" dirty="0"/>
              <a:t>How did your previous experiences (e.g. as an </a:t>
            </a:r>
            <a:r>
              <a:rPr lang="en-CA" dirty="0" err="1"/>
              <a:t>underrep</a:t>
            </a:r>
            <a:r>
              <a:rPr lang="en-CA" dirty="0"/>
              <a:t>. woman) prepare you to…</a:t>
            </a:r>
          </a:p>
          <a:p>
            <a:pPr lvl="2"/>
            <a:r>
              <a:rPr lang="en-CA" dirty="0"/>
              <a:t>What advice do you have for people of similar backgrounds?</a:t>
            </a:r>
          </a:p>
          <a:p>
            <a:r>
              <a:rPr lang="en-CA" sz="2000" dirty="0"/>
              <a:t>Market to highlight breadth of opportunity, fit with communal values</a:t>
            </a:r>
          </a:p>
          <a:p>
            <a:pPr lvl="1"/>
            <a:r>
              <a:rPr lang="en-CA" sz="2000" dirty="0"/>
              <a:t>Highlight mech / </a:t>
            </a:r>
            <a:r>
              <a:rPr lang="en-CA" sz="2000" dirty="0" err="1"/>
              <a:t>elec</a:t>
            </a:r>
            <a:r>
              <a:rPr lang="en-CA" sz="2000" dirty="0"/>
              <a:t> / comp breadth of possibilities / helping</a:t>
            </a:r>
          </a:p>
          <a:p>
            <a:r>
              <a:rPr lang="en-CA" sz="2000" dirty="0"/>
              <a:t>Explicitly discuss values / fit / teamwork / </a:t>
            </a:r>
            <a:r>
              <a:rPr lang="en-CA" sz="2000" dirty="0" err="1"/>
              <a:t>allyship</a:t>
            </a:r>
            <a:endParaRPr lang="en-CA" sz="2000" dirty="0"/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369657-A95B-469C-BE81-8F9AE4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73484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6359"/>
            <a:ext cx="7886700" cy="4252507"/>
          </a:xfrm>
        </p:spPr>
        <p:txBody>
          <a:bodyPr/>
          <a:lstStyle/>
          <a:p>
            <a:pPr marL="342900" indent="-3429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Issue: Networking outside home department can be tricky – particularly for women</a:t>
            </a:r>
          </a:p>
          <a:p>
            <a:pPr marL="342900" indent="-3429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Interested faculty members submit names</a:t>
            </a:r>
          </a:p>
          <a:p>
            <a:pPr marL="342900" indent="-3429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Monthly random matches</a:t>
            </a:r>
          </a:p>
          <a:p>
            <a:pPr marL="342900" indent="-3429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Faculty members arrange meeting times</a:t>
            </a:r>
          </a:p>
          <a:p>
            <a:pPr marL="342900" indent="-34290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Nov 2018-May 2019</a:t>
            </a:r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369657-A95B-469C-BE81-8F9AE4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SWE Conference: Coffee with a Colleague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6213D-F602-4FB3-9247-F45E85D73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01" y="3803559"/>
            <a:ext cx="4807197" cy="18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55D0-3726-468F-A89F-6A2A4523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2055"/>
            <a:ext cx="7886700" cy="4252507"/>
          </a:xfrm>
        </p:spPr>
        <p:txBody>
          <a:bodyPr/>
          <a:lstStyle/>
          <a:p>
            <a:pPr marL="342900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Issue: It can be difficult to incorporate regular discussions outside official training</a:t>
            </a:r>
          </a:p>
          <a:p>
            <a:pPr marL="342900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Tools: 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SWE Knowledge Cards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NSERC Chairs White Papers  </a:t>
            </a:r>
          </a:p>
          <a:p>
            <a:pPr marL="457200" lvl="1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 http://www.sfu.ca/wwest/resources/White-Papers.html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ESS White Papers </a:t>
            </a:r>
          </a:p>
          <a:p>
            <a:pPr marL="457200" lvl="1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       http://successinstem.ca/resource-category/whitepaper/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DiversifySTEM.ca</a:t>
            </a:r>
          </a:p>
          <a:p>
            <a:pPr marL="800100" lvl="1" indent="-3429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How to use: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Basis for training or personal reflection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One shared at the start of each meeting to initiate brainstorming: Relevance to us? Possible actions?</a:t>
            </a:r>
          </a:p>
          <a:p>
            <a:pPr marL="800100" lvl="1" indent="-342900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Pair and share</a:t>
            </a:r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94C07-760C-403A-B276-60C1F434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6CA9A-4B32-4679-B7BE-5B0A38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88E43-FF8C-4DB3-B2FE-B2DAE4F1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16BB4-F6C0-4A5F-ABF9-7898ADF6533F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C4FE-B191-493D-AC8E-E471556FB553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228A-72D8-4BC3-8810-0A46697D45F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369657-A95B-469C-BE81-8F9AE474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SWE Conference: Initiating Inclusion Discussion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124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FCA5-CC13-4418-8C92-133E909C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Interesting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ACCF-F6E9-4835-A9E9-94DBC722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4351338"/>
          </a:xfrm>
        </p:spPr>
        <p:txBody>
          <a:bodyPr/>
          <a:lstStyle/>
          <a:p>
            <a:r>
              <a:rPr lang="en-CA" sz="2000" dirty="0"/>
              <a:t>Playbook for retaining women in tech: </a:t>
            </a:r>
            <a:r>
              <a:rPr lang="en-CA" sz="1600" dirty="0"/>
              <a:t>https://movethedial.com/resources</a:t>
            </a:r>
          </a:p>
          <a:p>
            <a:r>
              <a:rPr lang="en-CA" sz="2000" dirty="0"/>
              <a:t>Teacher resources: </a:t>
            </a:r>
            <a:r>
              <a:rPr lang="en-CA" sz="1600" dirty="0"/>
              <a:t>https://womeninstem.ingeniumcanada.org/resources/</a:t>
            </a:r>
          </a:p>
          <a:p>
            <a:r>
              <a:rPr lang="en-CA" sz="2000" dirty="0"/>
              <a:t>Tools for reducing bias at work: </a:t>
            </a:r>
            <a:r>
              <a:rPr lang="en-CA" sz="1600" dirty="0"/>
              <a:t>https://biasinterrupters.org/</a:t>
            </a:r>
          </a:p>
          <a:p>
            <a:r>
              <a:rPr lang="en-CA" sz="2000" dirty="0"/>
              <a:t>Teamwork: </a:t>
            </a:r>
            <a:r>
              <a:rPr lang="en-CA" sz="1600" dirty="0"/>
              <a:t>https://rework.withgoogle.com/print/guides/5721312655835136/</a:t>
            </a:r>
          </a:p>
          <a:p>
            <a:r>
              <a:rPr lang="en-CA" sz="2000" dirty="0"/>
              <a:t>Catalyst: </a:t>
            </a:r>
            <a:r>
              <a:rPr lang="en-CA" sz="1600" dirty="0"/>
              <a:t>https://www.catalyst.org/</a:t>
            </a:r>
          </a:p>
          <a:p>
            <a:r>
              <a:rPr lang="en-CA" sz="2000" dirty="0"/>
              <a:t>AI hiring bias simulator: </a:t>
            </a:r>
            <a:r>
              <a:rPr lang="en-CA" sz="1600" dirty="0"/>
              <a:t>https://www.survivalofthebestfit.com/</a:t>
            </a:r>
          </a:p>
          <a:p>
            <a:r>
              <a:rPr lang="en-CA" sz="2000" dirty="0"/>
              <a:t>Purl Inclusion video: </a:t>
            </a:r>
            <a:r>
              <a:rPr lang="en-CA" sz="1600" dirty="0"/>
              <a:t>https://www.youtube.com/watch?v=B6uuIHpFkuo</a:t>
            </a:r>
          </a:p>
          <a:p>
            <a:r>
              <a:rPr lang="en-CA" sz="2000" dirty="0"/>
              <a:t>Inclusion starts with an I: </a:t>
            </a:r>
            <a:r>
              <a:rPr lang="en-CA" sz="1600" dirty="0"/>
              <a:t>https://www.youtube.com/watch?v=2g88Ju6nkcg</a:t>
            </a:r>
          </a:p>
          <a:p>
            <a:r>
              <a:rPr lang="en-CA" sz="2000" dirty="0"/>
              <a:t>Accessible design: </a:t>
            </a:r>
            <a:r>
              <a:rPr lang="en-CA" sz="1600" dirty="0"/>
              <a:t>https://mismatch.design/category/resources/</a:t>
            </a:r>
          </a:p>
        </p:txBody>
      </p:sp>
    </p:spTree>
    <p:extLst>
      <p:ext uri="{BB962C8B-B14F-4D97-AF65-F5344CB8AC3E}">
        <p14:creationId xmlns:p14="http://schemas.microsoft.com/office/powerpoint/2010/main" val="192006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7126-7B40-47D8-8B9B-8100B88FC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Vision</a:t>
            </a:r>
            <a:r>
              <a:rPr lang="en-CA" dirty="0"/>
              <a:t>: To increase the diversity in the engineering profession by working together</a:t>
            </a:r>
          </a:p>
          <a:p>
            <a:endParaRPr lang="en-CA" dirty="0"/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Formed in 2005 as a unique collaboration between all 16 engineering and applied science schools in Ontario; now nation-wide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FEEAB-6751-4A9A-BC98-116CA737B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A2FF5-6103-470A-BC70-ED06AD18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FB7A4-7081-4C88-8510-880B059C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48B071-3093-4D45-980F-EA80149323BB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3D596-1D14-407D-B123-5F9EB02F69E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4ED8A-7CEF-4741-BDE1-D3E300D553C0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4FDA63-9744-4A05-B338-9CE7FBC937F1}"/>
              </a:ext>
            </a:extLst>
          </p:cNvPr>
          <p:cNvSpPr txBox="1">
            <a:spLocks/>
          </p:cNvSpPr>
          <p:nvPr/>
        </p:nvSpPr>
        <p:spPr>
          <a:xfrm>
            <a:off x="585788" y="610788"/>
            <a:ext cx="8365309" cy="732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b="1" dirty="0">
                <a:solidFill>
                  <a:srgbClr val="7A003C"/>
                </a:solidFill>
                <a:latin typeface="Arial" charset="0"/>
                <a:ea typeface="Arial" charset="0"/>
                <a:cs typeface="Arial" charset="0"/>
              </a:rPr>
              <a:t>Ontario Network of Women in Engineering (ONWiE)</a:t>
            </a:r>
          </a:p>
        </p:txBody>
      </p:sp>
    </p:spTree>
    <p:extLst>
      <p:ext uri="{BB962C8B-B14F-4D97-AF65-F5344CB8AC3E}">
        <p14:creationId xmlns:p14="http://schemas.microsoft.com/office/powerpoint/2010/main" val="267658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E2B3-FFE2-42CA-BCA6-EC3D906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Inclusive Teamwork in McMaster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8931-708E-4443-BED1-4A17D718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Focus groups have revealed several identity-related issues with teamwork</a:t>
            </a:r>
          </a:p>
          <a:p>
            <a:pPr lvl="1"/>
            <a:r>
              <a:rPr lang="en-CA" sz="2000" dirty="0"/>
              <a:t>Women are often segregated to non-technical roles</a:t>
            </a:r>
          </a:p>
          <a:p>
            <a:pPr lvl="1"/>
            <a:r>
              <a:rPr lang="en-CA" sz="2000" dirty="0"/>
              <a:t>“Only” members of teams are excluded or isolated</a:t>
            </a:r>
          </a:p>
          <a:p>
            <a:pPr lvl="1"/>
            <a:r>
              <a:rPr lang="en-CA" sz="2000" dirty="0"/>
              <a:t>Student-formed teams are culturally and gender segregated</a:t>
            </a:r>
          </a:p>
          <a:p>
            <a:pPr lvl="1"/>
            <a:r>
              <a:rPr lang="en-CA" sz="2000" dirty="0"/>
              <a:t>Teamwork is neither taught nor assessed; learning is purely experiential</a:t>
            </a:r>
          </a:p>
          <a:p>
            <a:pPr lvl="1"/>
            <a:r>
              <a:rPr lang="en-CA" sz="2000" dirty="0"/>
              <a:t>No safe/established mechanisms to resolve team conflict</a:t>
            </a:r>
          </a:p>
          <a:p>
            <a:pPr lvl="1"/>
            <a:r>
              <a:rPr lang="en-CA" sz="2000" dirty="0"/>
              <a:t>Team meetings can be difficult to schedule</a:t>
            </a:r>
          </a:p>
        </p:txBody>
      </p:sp>
    </p:spTree>
    <p:extLst>
      <p:ext uri="{BB962C8B-B14F-4D97-AF65-F5344CB8AC3E}">
        <p14:creationId xmlns:p14="http://schemas.microsoft.com/office/powerpoint/2010/main" val="3062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F8E3-05A1-47FB-B90E-AADC543F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PIVOT: Experiential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0B48B-461A-4C10-B4F2-9E1942EF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McMaster Engineering first year is moving to project-based learning</a:t>
            </a:r>
          </a:p>
          <a:p>
            <a:r>
              <a:rPr lang="en-CA" dirty="0"/>
              <a:t>Four “traditional” courses merged into a year-long course with four “sprint” projects</a:t>
            </a:r>
          </a:p>
          <a:p>
            <a:r>
              <a:rPr lang="en-CA" dirty="0"/>
              <a:t>Project-based learning motivates all students, but particularly under-represented groups</a:t>
            </a:r>
          </a:p>
          <a:p>
            <a:r>
              <a:rPr lang="en-CA" dirty="0"/>
              <a:t>Group work can be similarly motivating, but needs to be designed intentionally</a:t>
            </a:r>
          </a:p>
        </p:txBody>
      </p:sp>
    </p:spTree>
    <p:extLst>
      <p:ext uri="{BB962C8B-B14F-4D97-AF65-F5344CB8AC3E}">
        <p14:creationId xmlns:p14="http://schemas.microsoft.com/office/powerpoint/2010/main" val="410011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863E-F524-495B-9537-B1DDA672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team-work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C2FB-45DC-4F8A-BCE9-4E50C82B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No teams with only one woman</a:t>
            </a:r>
          </a:p>
          <a:p>
            <a:r>
              <a:rPr lang="en-CA" sz="2400" dirty="0"/>
              <a:t>Roles explicitly described and rotate between projects</a:t>
            </a:r>
          </a:p>
          <a:p>
            <a:r>
              <a:rPr lang="en-CA" sz="2400" dirty="0"/>
              <a:t>Mid-project qualitative peer feedback; reflection</a:t>
            </a:r>
          </a:p>
          <a:p>
            <a:r>
              <a:rPr lang="en-CA" sz="2400" dirty="0"/>
              <a:t>Technically-focused icebreaker tasks</a:t>
            </a:r>
          </a:p>
          <a:p>
            <a:r>
              <a:rPr lang="en-CA" sz="2400" dirty="0"/>
              <a:t>Inclusive teamwork discussed in lecture</a:t>
            </a:r>
          </a:p>
          <a:p>
            <a:r>
              <a:rPr lang="en-CA" sz="2400" dirty="0"/>
              <a:t>One TA will be designated to address team conflict</a:t>
            </a:r>
          </a:p>
          <a:p>
            <a:r>
              <a:rPr lang="en-CA" sz="2400" dirty="0"/>
              <a:t>Time in design studios for team discussions</a:t>
            </a:r>
          </a:p>
        </p:txBody>
      </p:sp>
    </p:spTree>
    <p:extLst>
      <p:ext uri="{BB962C8B-B14F-4D97-AF65-F5344CB8AC3E}">
        <p14:creationId xmlns:p14="http://schemas.microsoft.com/office/powerpoint/2010/main" val="143624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2E54-6744-40EB-914C-C270FE4F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3C3F-735D-4552-9A4E-5DB64916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887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14364" y="1343025"/>
            <a:ext cx="4314988" cy="41643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SzPct val="120000"/>
              <a:buFont typeface="Wingdings" pitchFamily="-107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-107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-107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-107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-107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Signature programming includes Go ENG Girl, Go CODE Girl and Girl Guide Badge Days 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Hands-on workshops are geared to girls in grades 7 – 10; parents are included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Programming is fully supported through sponsorship</a:t>
            </a: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endParaRPr lang="en-US" sz="24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788" y="610788"/>
            <a:ext cx="8365309" cy="732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b="1" dirty="0">
                <a:solidFill>
                  <a:srgbClr val="7A003C"/>
                </a:solidFill>
                <a:latin typeface="Arial" charset="0"/>
                <a:ea typeface="Arial" charset="0"/>
                <a:cs typeface="Arial" charset="0"/>
              </a:rPr>
              <a:t>Ontario Network of Women in Engineering (ONWiE)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06" y="1092520"/>
            <a:ext cx="3310236" cy="3623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79220-C2EC-4240-A2A7-B2DE9DF0B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D4701-F15E-4890-AD87-08812AB8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20C0E-5925-499B-BFC2-999FE240D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0EE75C-CA37-43D8-B631-42EBED61E479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6BEFE-3E19-4E45-92BE-5959BCC05C2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9FB8D-D862-411D-A300-CC119574FBAF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</p:spTree>
    <p:extLst>
      <p:ext uri="{BB962C8B-B14F-4D97-AF65-F5344CB8AC3E}">
        <p14:creationId xmlns:p14="http://schemas.microsoft.com/office/powerpoint/2010/main" val="231814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19" y="-42862"/>
            <a:ext cx="4228381" cy="5816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7C79A-6992-4F6D-B1A3-C106BD84FD2F}"/>
              </a:ext>
            </a:extLst>
          </p:cNvPr>
          <p:cNvSpPr txBox="1"/>
          <p:nvPr/>
        </p:nvSpPr>
        <p:spPr>
          <a:xfrm>
            <a:off x="271463" y="643922"/>
            <a:ext cx="430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Facts: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D9249-1814-4784-BA49-51307F6D888C}"/>
              </a:ext>
            </a:extLst>
          </p:cNvPr>
          <p:cNvSpPr txBox="1"/>
          <p:nvPr/>
        </p:nvSpPr>
        <p:spPr>
          <a:xfrm>
            <a:off x="1228725" y="1618429"/>
            <a:ext cx="3343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All </a:t>
            </a:r>
            <a:r>
              <a:rPr lang="en-CA" sz="1600" b="1" dirty="0"/>
              <a:t>16</a:t>
            </a:r>
            <a:r>
              <a:rPr lang="en-CA" sz="1600" dirty="0"/>
              <a:t> Ontario Engineering schools and </a:t>
            </a:r>
            <a:r>
              <a:rPr lang="en-CA" sz="1600" b="1" dirty="0"/>
              <a:t>13</a:t>
            </a:r>
            <a:r>
              <a:rPr lang="en-CA" sz="1600" dirty="0"/>
              <a:t> additional schools outside of Ontario participate each year</a:t>
            </a:r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Approximately </a:t>
            </a:r>
            <a:r>
              <a:rPr lang="en-CA" sz="1600" b="1" dirty="0"/>
              <a:t>25,000</a:t>
            </a:r>
            <a:r>
              <a:rPr lang="en-CA" sz="1600" dirty="0"/>
              <a:t> girls have participated in our programming since 2005</a:t>
            </a:r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More than </a:t>
            </a:r>
            <a:r>
              <a:rPr lang="en-CA" sz="1600" b="1" dirty="0"/>
              <a:t>300</a:t>
            </a:r>
            <a:r>
              <a:rPr lang="en-CA" sz="1600" dirty="0"/>
              <a:t> volunteers and nearly </a:t>
            </a:r>
            <a:r>
              <a:rPr lang="en-CA" sz="1600" b="1" dirty="0"/>
              <a:t>2000</a:t>
            </a:r>
            <a:r>
              <a:rPr lang="en-CA" sz="1600" dirty="0"/>
              <a:t> parents participate each year</a:t>
            </a:r>
          </a:p>
        </p:txBody>
      </p:sp>
      <p:pic>
        <p:nvPicPr>
          <p:cNvPr id="10" name="Graphic 9" descr="Marker">
            <a:extLst>
              <a:ext uri="{FF2B5EF4-FFF2-40B4-BE49-F238E27FC236}">
                <a16:creationId xmlns:a16="http://schemas.microsoft.com/office/drawing/2014/main" id="{3E65EF06-5B48-4918-861B-1B81871BC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25" y="1561065"/>
            <a:ext cx="914400" cy="914400"/>
          </a:xfrm>
          <a:prstGeom prst="rect">
            <a:avLst/>
          </a:prstGeom>
        </p:spPr>
      </p:pic>
      <p:pic>
        <p:nvPicPr>
          <p:cNvPr id="12" name="Graphic 11" descr="Group success">
            <a:extLst>
              <a:ext uri="{FF2B5EF4-FFF2-40B4-BE49-F238E27FC236}">
                <a16:creationId xmlns:a16="http://schemas.microsoft.com/office/drawing/2014/main" id="{A7FF12AD-6463-4387-A209-BE198CE88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463" y="3997238"/>
            <a:ext cx="914400" cy="914400"/>
          </a:xfrm>
          <a:prstGeom prst="rect">
            <a:avLst/>
          </a:prstGeom>
        </p:spPr>
      </p:pic>
      <p:pic>
        <p:nvPicPr>
          <p:cNvPr id="14" name="Graphic 13" descr="Upward trend">
            <a:extLst>
              <a:ext uri="{FF2B5EF4-FFF2-40B4-BE49-F238E27FC236}">
                <a16:creationId xmlns:a16="http://schemas.microsoft.com/office/drawing/2014/main" id="{52EFC321-1FF8-4FBF-8AB6-BC3C78F9D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463" y="2807833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863F9F-BB13-488F-93AB-F2E0621FBD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DB0DD-75D9-449A-9B84-B9AA844449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17582-E479-4EC1-90E4-B7B1330D3C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31368B-8A0E-4D55-B618-E742AA1E3F74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CEC63-D70D-40A8-96DA-86815A8C6A3F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AF644-0739-47B1-A2A4-0B1EDA10B2CD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BFA324-2D3D-4BE3-8DC4-295807C5CDC4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9" y="2807833"/>
            <a:ext cx="4286251" cy="299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62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1"/>
            <a:ext cx="6858000" cy="869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1020320" y="486006"/>
            <a:ext cx="6886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3"/>
              </a:buBlip>
              <a:defRPr sz="28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E5C61"/>
                </a:solidFill>
                <a:latin typeface="Univers LT 47 Condensed Light" pitchFamily="2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CA" sz="3200" dirty="0"/>
              <a:t>Research: Engendering Success in STEM</a:t>
            </a:r>
            <a:endParaRPr lang="en-US" altLang="en-US" sz="2700" i="1" dirty="0">
              <a:solidFill>
                <a:srgbClr val="000000"/>
              </a:solidFill>
              <a:latin typeface="+mj-lt"/>
              <a:cs typeface="Univers LT 47 Condensed Light" pitchFamily="2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D8FAB-C7EC-46D7-B855-CE0505864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3F037-B4B9-4CC6-94FE-E6B3FE960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17CDA-CF50-43BF-B387-1FE8228EE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9006D-2F3F-463C-93EB-22F3B787809C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8B408-A7FF-409F-9E90-5CB9C5484BD9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78F9A-D7CA-4D9C-9EE3-1BA533F3A040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A9773-5E70-4729-ACBA-77A930893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37" y="1442026"/>
            <a:ext cx="753532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0FAF-B38C-400A-B19B-E8CE1729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Small encouragements can make big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795B-2146-45C0-8724-6CB8225B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13416"/>
            <a:ext cx="7886700" cy="3451021"/>
          </a:xfrm>
        </p:spPr>
        <p:txBody>
          <a:bodyPr/>
          <a:lstStyle/>
          <a:p>
            <a:r>
              <a:rPr lang="en-CA" sz="2400" dirty="0"/>
              <a:t>SFU – doubled computer engineering (Leslie Shannon)</a:t>
            </a:r>
          </a:p>
          <a:p>
            <a:pPr lvl="1"/>
            <a:r>
              <a:rPr lang="en-CA" dirty="0"/>
              <a:t>Highlight how comp. sci. can combine with ANYTHING</a:t>
            </a:r>
          </a:p>
          <a:p>
            <a:pPr lvl="1"/>
            <a:r>
              <a:rPr lang="en-CA" dirty="0"/>
              <a:t>Emphasize “Everyone can do this”</a:t>
            </a:r>
          </a:p>
          <a:p>
            <a:pPr lvl="1"/>
            <a:r>
              <a:rPr lang="en-CA" dirty="0"/>
              <a:t>Remind students of women’s historical contributions</a:t>
            </a:r>
          </a:p>
          <a:p>
            <a:r>
              <a:rPr lang="en-CA" sz="2400" dirty="0"/>
              <a:t>Need examples linking community values to electrical, computer, mechanical!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EB72D-6217-4CA0-B3F4-770077DE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C10B8-C7AF-4409-BB7D-F1CA90EE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7BBEB-8CA7-4C87-8CDD-FC9A45A4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41490-BC95-44A6-B2BB-0588333B705C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6BD81-1EED-49E1-8F13-E68D208CEDE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7AC35-4970-4FC3-80EC-9F91AC348CC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</p:spTree>
    <p:extLst>
      <p:ext uri="{BB962C8B-B14F-4D97-AF65-F5344CB8AC3E}">
        <p14:creationId xmlns:p14="http://schemas.microsoft.com/office/powerpoint/2010/main" val="75501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0FAF-B38C-400A-B19B-E8CE1729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interventions matter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795B-2146-45C0-8724-6CB8225B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6176"/>
            <a:ext cx="7886700" cy="3848261"/>
          </a:xfrm>
        </p:spPr>
        <p:txBody>
          <a:bodyPr/>
          <a:lstStyle/>
          <a:p>
            <a:r>
              <a:rPr lang="en-CA" sz="2400" dirty="0"/>
              <a:t>Warm climate statements (also in job ads): </a:t>
            </a:r>
            <a:r>
              <a:rPr lang="en-CA" sz="2400" dirty="0" err="1"/>
              <a:t>Mesmin</a:t>
            </a:r>
            <a:r>
              <a:rPr lang="en-CA" sz="2400" dirty="0"/>
              <a:t> Destin</a:t>
            </a:r>
          </a:p>
          <a:p>
            <a:r>
              <a:rPr lang="en-CA" sz="2400" dirty="0"/>
              <a:t>Panels for first year students with questions emphasizing background</a:t>
            </a:r>
          </a:p>
          <a:p>
            <a:r>
              <a:rPr lang="en-CA" sz="2400" dirty="0"/>
              <a:t>Parent panels help</a:t>
            </a:r>
          </a:p>
          <a:p>
            <a:r>
              <a:rPr lang="en-CA" sz="2400" dirty="0"/>
              <a:t>Near-peer identity-based mentoring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EB72D-6217-4CA0-B3F4-770077DE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C10B8-C7AF-4409-BB7D-F1CA90EE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7BBEB-8CA7-4C87-8CDD-FC9A45A4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41490-BC95-44A6-B2BB-0588333B705C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6BD81-1EED-49E1-8F13-E68D208CEDE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7AC35-4970-4FC3-80EC-9F91AC348CC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</p:spTree>
    <p:extLst>
      <p:ext uri="{BB962C8B-B14F-4D97-AF65-F5344CB8AC3E}">
        <p14:creationId xmlns:p14="http://schemas.microsoft.com/office/powerpoint/2010/main" val="175001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EB72D-6217-4CA0-B3F4-770077DE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C10B8-C7AF-4409-BB7D-F1CA90EE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7BBEB-8CA7-4C87-8CDD-FC9A45A4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41490-BC95-44A6-B2BB-0588333B705C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6BD81-1EED-49E1-8F13-E68D208CEDE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7AC35-4970-4FC3-80EC-9F91AC348CC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64CCDD-B583-497F-8B65-E5CFBACD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03E7898-6A53-4E86-89A5-207AE97E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9975A8-F0CF-45F8-9BF9-5E6BA3DC1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44" y="187377"/>
            <a:ext cx="8397311" cy="54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EB72D-6217-4CA0-B3F4-770077DE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25" y="6257871"/>
            <a:ext cx="546351" cy="54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C10B8-C7AF-4409-BB7D-F1CA90EE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7" y="6232541"/>
            <a:ext cx="546351" cy="55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7BBEB-8CA7-4C87-8CDD-FC9A45A4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11" y="6226395"/>
            <a:ext cx="529452" cy="54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41490-BC95-44A6-B2BB-0588333B705C}"/>
              </a:ext>
            </a:extLst>
          </p:cNvPr>
          <p:cNvSpPr txBox="1"/>
          <p:nvPr/>
        </p:nvSpPr>
        <p:spPr>
          <a:xfrm>
            <a:off x="2616581" y="6351611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6BD81-1EED-49E1-8F13-E68D208CEDE5}"/>
              </a:ext>
            </a:extLst>
          </p:cNvPr>
          <p:cNvSpPr txBox="1"/>
          <p:nvPr/>
        </p:nvSpPr>
        <p:spPr>
          <a:xfrm>
            <a:off x="7040948" y="6361136"/>
            <a:ext cx="207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ONWiE</a:t>
            </a:r>
            <a:r>
              <a:rPr lang="en-CA" sz="1600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7AC35-4970-4FC3-80EC-9F91AC348CC3}"/>
              </a:ext>
            </a:extLst>
          </p:cNvPr>
          <p:cNvSpPr txBox="1"/>
          <p:nvPr/>
        </p:nvSpPr>
        <p:spPr>
          <a:xfrm>
            <a:off x="4957768" y="6347382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>
                <a:solidFill>
                  <a:schemeClr val="bg1"/>
                </a:solidFill>
              </a:rPr>
              <a:t>@ONWiE.ca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64CCDD-B583-497F-8B65-E5CFBACD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03E7898-6A53-4E86-89A5-207AE97E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4AD43D-76A4-415A-9DEF-4F86507F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08" y="390526"/>
            <a:ext cx="8501400" cy="52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WiE">
      <a:dk1>
        <a:srgbClr val="3D3F42"/>
      </a:dk1>
      <a:lt1>
        <a:sysClr val="window" lastClr="FFFFFF"/>
      </a:lt1>
      <a:dk2>
        <a:srgbClr val="39499B"/>
      </a:dk2>
      <a:lt2>
        <a:srgbClr val="E7E6E6"/>
      </a:lt2>
      <a:accent1>
        <a:srgbClr val="39499B"/>
      </a:accent1>
      <a:accent2>
        <a:srgbClr val="6CAB36"/>
      </a:accent2>
      <a:accent3>
        <a:srgbClr val="A5A5A5"/>
      </a:accent3>
      <a:accent4>
        <a:srgbClr val="5D99CA"/>
      </a:accent4>
      <a:accent5>
        <a:srgbClr val="86C850"/>
      </a:accent5>
      <a:accent6>
        <a:srgbClr val="97BDDD"/>
      </a:accent6>
      <a:hlink>
        <a:srgbClr val="FFFFFF"/>
      </a:hlink>
      <a:folHlink>
        <a:srgbClr val="FFFFFF"/>
      </a:folHlink>
    </a:clrScheme>
    <a:fontScheme name="onw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D6F7E98C-1D23-4F03-94B9-5F6B11759745}" vid="{FDE310C3-A9A5-4496-A17B-6517363D38A9}"/>
    </a:ext>
  </a:extLst>
</a:theme>
</file>

<file path=ppt/theme/theme2.xml><?xml version="1.0" encoding="utf-8"?>
<a:theme xmlns:a="http://schemas.openxmlformats.org/drawingml/2006/main" name="Custom Design">
  <a:themeElements>
    <a:clrScheme name="ONWiE">
      <a:dk1>
        <a:srgbClr val="3D3F42"/>
      </a:dk1>
      <a:lt1>
        <a:sysClr val="window" lastClr="FFFFFF"/>
      </a:lt1>
      <a:dk2>
        <a:srgbClr val="39499B"/>
      </a:dk2>
      <a:lt2>
        <a:srgbClr val="E7E6E6"/>
      </a:lt2>
      <a:accent1>
        <a:srgbClr val="39499B"/>
      </a:accent1>
      <a:accent2>
        <a:srgbClr val="6CAB36"/>
      </a:accent2>
      <a:accent3>
        <a:srgbClr val="A5A5A5"/>
      </a:accent3>
      <a:accent4>
        <a:srgbClr val="5D99CA"/>
      </a:accent4>
      <a:accent5>
        <a:srgbClr val="86C850"/>
      </a:accent5>
      <a:accent6>
        <a:srgbClr val="97BDDD"/>
      </a:accent6>
      <a:hlink>
        <a:srgbClr val="FFFFFF"/>
      </a:hlink>
      <a:folHlink>
        <a:srgbClr val="FFFFFF"/>
      </a:folHlink>
    </a:clrScheme>
    <a:fontScheme name="onw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D6F7E98C-1D23-4F03-94B9-5F6B11759745}" vid="{C106AFAC-AA8B-4D41-A762-4CB867BA14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ONWiE Summit Template</Template>
  <TotalTime>550</TotalTime>
  <Words>1181</Words>
  <Application>Microsoft Office PowerPoint</Application>
  <PresentationFormat>On-screen Show (4:3)</PresentationFormat>
  <Paragraphs>189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</vt:lpstr>
      <vt:lpstr>Univers LT 47 Condensed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encouragements can make big changes</vt:lpstr>
      <vt:lpstr>Early interventions matter</vt:lpstr>
      <vt:lpstr>PowerPoint Presentation</vt:lpstr>
      <vt:lpstr>PowerPoint Presentation</vt:lpstr>
      <vt:lpstr>Authenticity, safety, fit are important</vt:lpstr>
      <vt:lpstr>PowerPoint Presentation</vt:lpstr>
      <vt:lpstr>Leadership and choice are gendered</vt:lpstr>
      <vt:lpstr>Allyship matters</vt:lpstr>
      <vt:lpstr>PowerPoint Presentation</vt:lpstr>
      <vt:lpstr>Themes</vt:lpstr>
      <vt:lpstr>Actions</vt:lpstr>
      <vt:lpstr>SWE Conference: Coffee with a Colleague</vt:lpstr>
      <vt:lpstr>SWE Conference: Initiating Inclusion Discussion </vt:lpstr>
      <vt:lpstr>Interesting resources</vt:lpstr>
      <vt:lpstr>Inclusive Teamwork in McMaster Engineering</vt:lpstr>
      <vt:lpstr>PIVOT: Experiential learning</vt:lpstr>
      <vt:lpstr>Our team-work plans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Kasandra Jones</dc:creator>
  <cp:lastModifiedBy>Kim Jones</cp:lastModifiedBy>
  <cp:revision>18</cp:revision>
  <dcterms:created xsi:type="dcterms:W3CDTF">2019-11-18T19:12:12Z</dcterms:created>
  <dcterms:modified xsi:type="dcterms:W3CDTF">2020-02-07T22:14:58Z</dcterms:modified>
</cp:coreProperties>
</file>